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311" r:id="rId4"/>
    <p:sldId id="324" r:id="rId5"/>
    <p:sldId id="326" r:id="rId6"/>
    <p:sldId id="327" r:id="rId7"/>
    <p:sldId id="328" r:id="rId8"/>
    <p:sldId id="329" r:id="rId9"/>
    <p:sldId id="330" r:id="rId10"/>
    <p:sldId id="331" r:id="rId11"/>
    <p:sldId id="322" r:id="rId12"/>
    <p:sldId id="323" r:id="rId13"/>
    <p:sldId id="305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F28"/>
    <a:srgbClr val="F12193"/>
    <a:srgbClr val="04D9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0" autoAdjust="0"/>
    <p:restoredTop sz="94719"/>
  </p:normalViewPr>
  <p:slideViewPr>
    <p:cSldViewPr>
      <p:cViewPr varScale="1">
        <p:scale>
          <a:sx n="82" d="100"/>
          <a:sy n="82" d="100"/>
        </p:scale>
        <p:origin x="130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0B72E-F296-42CF-83E7-DC8E38AA113D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F8B20-6ACF-4B7E-9370-467A03DBDD1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8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033D8-85FD-8747-AAAC-A6794FF5E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AACF8E-3BE7-9FE0-5604-C5BD1C00D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3B9BE7-B24F-C8F7-6780-539BE5AD2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530601-046F-B9B0-B16D-DE4619FE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DF12D0-C89F-BC5C-26D6-62245EA2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86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117A4-1661-701A-BC2F-E28BEF83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48D702C-3013-81EE-6D60-923826C0F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331FB1-BFA9-A5B9-6AC3-68DD5808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CD0C16-E286-FFA0-F68D-4EF8E802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9A5AD4-9A87-087A-441B-09C0BABB5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46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5E9F91-60C1-36CE-18F2-95815455F9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9E8E25-A718-2D8D-0E5F-52C226F00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B468A-0E9E-D3CC-5592-8EA8D8F6A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D68DA8-385D-67C8-48CE-62A8C885A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2C0993-E7DE-F44A-49CA-7FBBDD6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2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C6D643-E545-E8B3-3D3D-D3278CDC6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0542F4-3351-464F-16CB-D2273DE22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8362E5-E6C4-AD50-0495-C20913AD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9E69F8-1E99-64C8-CE90-387D50A1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8E20D5-3227-3B8E-BE80-8A8DE01A8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34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51586-A527-D116-7685-84F450C7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4B1EAC-A35C-BDE8-2979-E482718E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767955-6A83-A0B3-AAE6-2423355C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32569B1-B41A-EB81-781C-45977F83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4FB5-1142-834F-F2E8-F5C255A3B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945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1BE9E5-AD94-5AD5-9AE8-BE4B0AD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D9C7BF-E53B-B1FE-E298-50A043197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4C7E7A-11C1-C1FF-6C12-DE1BA75A4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21B3D-8DD9-0A04-6DE9-7C241B89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8BDFAF0-9421-5BB0-DB14-4EECC84AD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33119-1164-87A2-7CE4-3E4185B28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32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8C67-AF62-D40D-6823-E2F8384E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451D4-FD6B-B5FE-F089-7BCF9EDFD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6C97C9-9F49-EC1A-1C2C-C11A822FD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AFC95DA-F858-3C86-3744-89A0AF2F3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50699A-DAC3-553D-1EF4-7477BF5DB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6E5D2A8-E8EB-EDE2-42B8-2D934D3B4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203040-89A1-8415-B166-8C73FB79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6DC0A82-E028-FA96-0800-CF3E9229A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915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1D4DF-79E3-F6D3-5596-8ECC0D54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90D0BB-F3E3-496B-AF61-4DB78FB3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E46C51-9BAD-3C11-2F19-DA263C5E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9B4718-C6C7-2CDC-3107-78E946C5A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5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A0ECC8B-387B-BA76-63F0-2340203F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E193059-87B2-193F-1C59-16C4877C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B88F1E-EADD-98D8-B51A-3F9C238DF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20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E8D4B-840D-4F9E-00C5-B4D45616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A3619-D2C9-0544-5615-755B6BFBC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1CF20A-FEAC-157D-59EC-5EABA0745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BEF1E7-7B91-F9BC-B4EF-9BB605C2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23ED9D-454A-488B-7026-98747E725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FF29D4-1589-86F8-630D-4870412A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724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7EC54-2AAF-48A0-414F-6C42CE2D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EAF838-8B7B-CFB1-D3BB-021A721467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ACECF5-D0EF-8673-BBAF-164AB1A6E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0FEE24-795B-3363-9852-E683874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00C267-018A-DF56-623E-B486DB5A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241A03-659B-75EB-31B9-2C7165E2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9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8AE45A1-2161-9A05-2A11-EB88518F1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7A7233-0071-A95C-BE4A-2DB535E88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B9B5B8-1819-685A-7009-6ED47AA47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C4757-A603-E24D-9BDE-C052679AEDEB}" type="datetimeFigureOut">
              <a:rPr lang="pt-BR" smtClean="0"/>
              <a:t>21/11/2024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B30A37-2B84-DEE1-4B84-01AEA5D5E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F22FE5-7DAA-3125-234F-3A1604D7E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86FA4-61B2-8943-B290-3AF04E0494BA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5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C39D5BDF-3DFE-98B1-1404-229622FA2887}"/>
              </a:ext>
            </a:extLst>
          </p:cNvPr>
          <p:cNvSpPr txBox="1"/>
          <p:nvPr/>
        </p:nvSpPr>
        <p:spPr>
          <a:xfrm>
            <a:off x="5665507" y="2557848"/>
            <a:ext cx="57788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Planejamento</a:t>
            </a:r>
          </a:p>
          <a:p>
            <a:pPr algn="ctr"/>
            <a:r>
              <a:rPr lang="pt-BR" sz="4400" dirty="0">
                <a:solidFill>
                  <a:srgbClr val="04D9C4"/>
                </a:solidFill>
                <a:latin typeface="Monument Extended" pitchFamily="2" charset="77"/>
              </a:rPr>
              <a:t>mensal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BD0A9CE-C095-E1CB-797C-9CC641A616D4}"/>
              </a:ext>
            </a:extLst>
          </p:cNvPr>
          <p:cNvSpPr txBox="1"/>
          <p:nvPr/>
        </p:nvSpPr>
        <p:spPr>
          <a:xfrm>
            <a:off x="7558348" y="4725144"/>
            <a:ext cx="25700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  <a:latin typeface="Usual Medium" panose="020B0603030403020204" pitchFamily="34" charset="77"/>
              </a:rPr>
              <a:t>Cliente: </a:t>
            </a:r>
            <a:r>
              <a:rPr lang="pt-BR" sz="1400" dirty="0" err="1">
                <a:solidFill>
                  <a:schemeClr val="bg1"/>
                </a:solidFill>
                <a:latin typeface="Usual Light" panose="020B0403030403020204" pitchFamily="34" charset="77"/>
              </a:rPr>
              <a:t>Arquidecore</a:t>
            </a:r>
            <a:endParaRPr lang="pt-BR" sz="1400" dirty="0">
              <a:solidFill>
                <a:schemeClr val="bg1"/>
              </a:solidFill>
              <a:latin typeface="Usual Light" panose="020B0403030403020204" pitchFamily="34" charset="77"/>
            </a:endParaRPr>
          </a:p>
        </p:txBody>
      </p:sp>
      <p:pic>
        <p:nvPicPr>
          <p:cNvPr id="3" name="Imagem 2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44761535-B5E9-2606-342F-F5384E2F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6418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82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Cronograma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A048DBBF-84F7-C241-B689-441A5DA62E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873693"/>
              </p:ext>
            </p:extLst>
          </p:nvPr>
        </p:nvGraphicFramePr>
        <p:xfrm>
          <a:off x="1701057" y="1151506"/>
          <a:ext cx="8789886" cy="4775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5698">
                  <a:extLst>
                    <a:ext uri="{9D8B030D-6E8A-4147-A177-3AD203B41FA5}">
                      <a16:colId xmlns:a16="http://schemas.microsoft.com/office/drawing/2014/main" val="3362398752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2552657565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3941925771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1735595213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2234277604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1854737110"/>
                    </a:ext>
                  </a:extLst>
                </a:gridCol>
                <a:gridCol w="1255698">
                  <a:extLst>
                    <a:ext uri="{9D8B030D-6E8A-4147-A177-3AD203B41FA5}">
                      <a16:colId xmlns:a16="http://schemas.microsoft.com/office/drawing/2014/main" val="2459689913"/>
                    </a:ext>
                  </a:extLst>
                </a:gridCol>
              </a:tblGrid>
              <a:tr h="261660"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Domingo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Segunda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Terça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Quarta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Quinta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Sexta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i="0" dirty="0">
                          <a:solidFill>
                            <a:srgbClr val="F12193"/>
                          </a:solidFill>
                          <a:latin typeface="Usual Light" panose="020B0403030403020204" pitchFamily="34" charset="77"/>
                        </a:rPr>
                        <a:t>Sábado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461938"/>
                  </a:ext>
                </a:extLst>
              </a:tr>
              <a:tr h="894186"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 </a:t>
                      </a:r>
                      <a:r>
                        <a:rPr lang="pt-BR" sz="1400" b="0" i="0" dirty="0" err="1">
                          <a:latin typeface="Usual Light" panose="020B0403030403020204" pitchFamily="34" charset="77"/>
                        </a:rPr>
                        <a:t>Reels</a:t>
                      </a:r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; Anúncio campanha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4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6 Stories</a:t>
                      </a:r>
                      <a:br>
                        <a:rPr lang="pt-BR" sz="1400" b="0" i="0" dirty="0">
                          <a:latin typeface="Usual Light" panose="020B0403030403020204" pitchFamily="34" charset="77"/>
                        </a:rPr>
                      </a:br>
                      <a:endParaRPr lang="pt-BR" sz="1400" b="0" i="0" dirty="0">
                        <a:latin typeface="Usual Light" panose="020B0403030403020204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3137263"/>
                  </a:ext>
                </a:extLst>
              </a:tr>
              <a:tr h="894186"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8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9 Carrossel</a:t>
                      </a:r>
                    </a:p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Todos os produtos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11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13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217293"/>
                  </a:ext>
                </a:extLst>
              </a:tr>
              <a:tr h="894186"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15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17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19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21 Stories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1489879"/>
                  </a:ext>
                </a:extLst>
              </a:tr>
              <a:tr h="894186"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6318352"/>
                  </a:ext>
                </a:extLst>
              </a:tr>
              <a:tr h="894186"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0" i="0" dirty="0">
                          <a:latin typeface="Usual Light" panose="020B0403030403020204" pitchFamily="34" charset="77"/>
                        </a:rPr>
                        <a:t>31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pt-BR" sz="1400" b="0" i="0" dirty="0">
                        <a:latin typeface="Usual Light" panose="020B0403030403020204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pt-BR" sz="1400" b="0" i="0" dirty="0">
                        <a:latin typeface="Usual Light" panose="020B0403030403020204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pt-BR" sz="1400" b="0" i="0" dirty="0">
                        <a:latin typeface="Usual Light" panose="020B0403030403020204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pt-BR" sz="1400" b="0" i="0" dirty="0">
                        <a:latin typeface="Usual Light" panose="020B0403030403020204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696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405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3" y="2135564"/>
            <a:ext cx="630383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Extras</a:t>
            </a:r>
          </a:p>
          <a:p>
            <a:r>
              <a:rPr lang="pt-BR" sz="2400" dirty="0">
                <a:solidFill>
                  <a:schemeClr val="bg1"/>
                </a:solidFill>
                <a:latin typeface="Usual Light" panose="020B0403030403020204" pitchFamily="34" charset="0"/>
              </a:rPr>
              <a:t>Conteúdos criados pelo próprio cliente</a:t>
            </a:r>
          </a:p>
          <a:p>
            <a:endParaRPr lang="pt-BR" sz="8000" dirty="0">
              <a:solidFill>
                <a:srgbClr val="04D9C4"/>
              </a:solidFill>
              <a:latin typeface="Monument Extended" pitchFamily="2" charset="77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128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Stories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466B21E-1779-39F2-27DB-2CC52F2A36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929458"/>
              </p:ext>
            </p:extLst>
          </p:nvPr>
        </p:nvGraphicFramePr>
        <p:xfrm>
          <a:off x="1175792" y="1533587"/>
          <a:ext cx="9840416" cy="268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40416">
                  <a:extLst>
                    <a:ext uri="{9D8B030D-6E8A-4147-A177-3AD203B41FA5}">
                      <a16:colId xmlns:a16="http://schemas.microsoft.com/office/drawing/2014/main" val="17556203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>
                          <a:latin typeface="Usual Medium" panose="020B0703030403020204" pitchFamily="34" charset="0"/>
                        </a:rPr>
                        <a:t>Sugestões</a:t>
                      </a:r>
                      <a:endParaRPr lang="pt-BR" dirty="0">
                        <a:latin typeface="Usual Medium" panose="020B0703030403020204" pitchFamily="34" charset="0"/>
                      </a:endParaRPr>
                    </a:p>
                  </a:txBody>
                  <a:tcPr>
                    <a:solidFill>
                      <a:srgbClr val="04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55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Enquete (o que vai com esse ambiente; sugestão </a:t>
                      </a:r>
                      <a:r>
                        <a:rPr lang="pt-BR" sz="1400">
                          <a:latin typeface="Usual Light" panose="020B0403030403020204" pitchFamily="34" charset="0"/>
                        </a:rPr>
                        <a:t>de itens)</a:t>
                      </a:r>
                      <a:endParaRPr lang="pt-BR" sz="1400" dirty="0">
                        <a:latin typeface="Usual Light" panose="020B0403030403020204" pitchFamily="34" charset="0"/>
                      </a:endParaRP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740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visitas em clientes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5107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de processo de criação 3D dos ambientes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96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 escolha dos materiais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32007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 chegada dos móveis no cliente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4621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pt-BR" sz="1400" dirty="0">
                          <a:latin typeface="Usual Light" panose="020B0403030403020204" pitchFamily="34" charset="0"/>
                        </a:rPr>
                        <a:t>Fotos e vídeos da montagem</a:t>
                      </a:r>
                    </a:p>
                  </a:txBody>
                  <a:tcPr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268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5264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Estátu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431EF02-B144-CA56-8DD5-8F332C0DB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1855" y="0"/>
            <a:ext cx="10287000" cy="68580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07C3CBA-28EB-FA5A-4FA4-72E9A39CCED8}"/>
              </a:ext>
            </a:extLst>
          </p:cNvPr>
          <p:cNvSpPr txBox="1"/>
          <p:nvPr/>
        </p:nvSpPr>
        <p:spPr>
          <a:xfrm>
            <a:off x="7035145" y="3075057"/>
            <a:ext cx="3742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04D9C4"/>
                </a:solidFill>
                <a:latin typeface="Monument Extended" pitchFamily="2" charset="77"/>
              </a:rPr>
              <a:t>Obrigada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BA78E0C-686D-60B5-3D24-198E80997B13}"/>
              </a:ext>
            </a:extLst>
          </p:cNvPr>
          <p:cNvSpPr txBox="1"/>
          <p:nvPr/>
        </p:nvSpPr>
        <p:spPr>
          <a:xfrm>
            <a:off x="7814821" y="3782943"/>
            <a:ext cx="1979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  <a:latin typeface="Usual Light" panose="020B0403030403020204" pitchFamily="34" charset="77"/>
              </a:rPr>
              <a:t>Equipe Musa Criativa</a:t>
            </a:r>
          </a:p>
        </p:txBody>
      </p:sp>
      <p:pic>
        <p:nvPicPr>
          <p:cNvPr id="12" name="Imagem 11" descr="Desenho de animal com a boca aberta&#10;&#10;Descrição gerada automaticamente com confiança baixa">
            <a:extLst>
              <a:ext uri="{FF2B5EF4-FFF2-40B4-BE49-F238E27FC236}">
                <a16:creationId xmlns:a16="http://schemas.microsoft.com/office/drawing/2014/main" id="{AA80A81E-0FAA-5226-E947-CCB2D4BD5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9" y="6136848"/>
            <a:ext cx="1038951" cy="46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42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1816890" y="2224084"/>
            <a:ext cx="2410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04D9C4"/>
                </a:solidFill>
                <a:latin typeface="Monument Extended" pitchFamily="2" charset="77"/>
              </a:rPr>
              <a:t>Pilares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179234A-0372-6049-1560-6109ABE28703}"/>
              </a:ext>
            </a:extLst>
          </p:cNvPr>
          <p:cNvSpPr txBox="1"/>
          <p:nvPr/>
        </p:nvSpPr>
        <p:spPr>
          <a:xfrm>
            <a:off x="7071162" y="2070197"/>
            <a:ext cx="36649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pt-BR" sz="2800" b="0" i="0" u="none" strike="noStrike" dirty="0">
                <a:solidFill>
                  <a:srgbClr val="FFFFFF"/>
                </a:solidFill>
                <a:effectLst/>
                <a:latin typeface="Monument Extended" pitchFamily="2" charset="77"/>
              </a:rPr>
              <a:t>Distribuição </a:t>
            </a:r>
            <a:r>
              <a:rPr lang="pt-BR" sz="2800" b="1" i="0" u="none" strike="noStrike" dirty="0">
                <a:solidFill>
                  <a:srgbClr val="04D9C4"/>
                </a:solidFill>
                <a:effectLst/>
                <a:latin typeface="Monument Extended" pitchFamily="2" charset="77"/>
              </a:rPr>
              <a:t>Venda</a:t>
            </a:r>
            <a:endParaRPr lang="pt-BR" sz="2800" b="0" dirty="0">
              <a:solidFill>
                <a:srgbClr val="04D9C4"/>
              </a:solidFill>
              <a:effectLst/>
              <a:latin typeface="Monument Extended" pitchFamily="2" charset="77"/>
            </a:endParaRPr>
          </a:p>
        </p:txBody>
      </p:sp>
      <p:sp>
        <p:nvSpPr>
          <p:cNvPr id="21" name="Retângulo Arredondado 20">
            <a:extLst>
              <a:ext uri="{FF2B5EF4-FFF2-40B4-BE49-F238E27FC236}">
                <a16:creationId xmlns:a16="http://schemas.microsoft.com/office/drawing/2014/main" id="{8EB6174B-C236-CF49-2F20-31E424EC51A0}"/>
              </a:ext>
            </a:extLst>
          </p:cNvPr>
          <p:cNvSpPr/>
          <p:nvPr/>
        </p:nvSpPr>
        <p:spPr>
          <a:xfrm>
            <a:off x="7714698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05D533AA-6E33-D683-A83F-1FD8E819750B}"/>
              </a:ext>
            </a:extLst>
          </p:cNvPr>
          <p:cNvSpPr/>
          <p:nvPr/>
        </p:nvSpPr>
        <p:spPr>
          <a:xfrm>
            <a:off x="7714698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Retângulo Arredondado 22">
            <a:extLst>
              <a:ext uri="{FF2B5EF4-FFF2-40B4-BE49-F238E27FC236}">
                <a16:creationId xmlns:a16="http://schemas.microsoft.com/office/drawing/2014/main" id="{6B883172-55D5-E2A6-871A-744A1481E860}"/>
              </a:ext>
            </a:extLst>
          </p:cNvPr>
          <p:cNvSpPr/>
          <p:nvPr/>
        </p:nvSpPr>
        <p:spPr>
          <a:xfrm>
            <a:off x="7714698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F6DC3C6-CA5E-B01F-0E9A-4C7DC1966B9A}"/>
              </a:ext>
            </a:extLst>
          </p:cNvPr>
          <p:cNvSpPr txBox="1"/>
          <p:nvPr/>
        </p:nvSpPr>
        <p:spPr>
          <a:xfrm>
            <a:off x="7913947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Topo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442DD95-D177-DC5C-7F9A-A89754B78DFB}"/>
              </a:ext>
            </a:extLst>
          </p:cNvPr>
          <p:cNvSpPr txBox="1"/>
          <p:nvPr/>
        </p:nvSpPr>
        <p:spPr>
          <a:xfrm>
            <a:off x="7906576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Meio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3B7CBE8-E8A4-6FE9-57E3-62D3E9052590}"/>
              </a:ext>
            </a:extLst>
          </p:cNvPr>
          <p:cNvSpPr txBox="1"/>
          <p:nvPr/>
        </p:nvSpPr>
        <p:spPr>
          <a:xfrm>
            <a:off x="7852515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Fundo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0098C7D-2009-56E9-FDEB-04A1388C655F}"/>
              </a:ext>
            </a:extLst>
          </p:cNvPr>
          <p:cNvSpPr txBox="1"/>
          <p:nvPr/>
        </p:nvSpPr>
        <p:spPr>
          <a:xfrm>
            <a:off x="9686954" y="3396135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10%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0980648E-B934-3C2F-93C7-136D9D57AC75}"/>
              </a:ext>
            </a:extLst>
          </p:cNvPr>
          <p:cNvCxnSpPr>
            <a:cxnSpLocks/>
          </p:cNvCxnSpPr>
          <p:nvPr/>
        </p:nvCxnSpPr>
        <p:spPr>
          <a:xfrm>
            <a:off x="9138994" y="3584181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DE15041-A7C2-291E-A133-567292EAC975}"/>
              </a:ext>
            </a:extLst>
          </p:cNvPr>
          <p:cNvSpPr txBox="1"/>
          <p:nvPr/>
        </p:nvSpPr>
        <p:spPr>
          <a:xfrm>
            <a:off x="9686954" y="3879140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60%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F0AC16C6-4516-6066-D10E-89EE6FF98BC5}"/>
              </a:ext>
            </a:extLst>
          </p:cNvPr>
          <p:cNvCxnSpPr>
            <a:cxnSpLocks/>
          </p:cNvCxnSpPr>
          <p:nvPr/>
        </p:nvCxnSpPr>
        <p:spPr>
          <a:xfrm>
            <a:off x="9138994" y="4067186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FC2B966D-C481-B9E2-639D-F2B8AD84BE5E}"/>
              </a:ext>
            </a:extLst>
          </p:cNvPr>
          <p:cNvSpPr txBox="1"/>
          <p:nvPr/>
        </p:nvSpPr>
        <p:spPr>
          <a:xfrm>
            <a:off x="9686954" y="4341171"/>
            <a:ext cx="6881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Usual Light" panose="020B0403030403020204" pitchFamily="34" charset="77"/>
              </a:rPr>
              <a:t>30%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B67D0F68-A181-C73F-0A67-006F1B664192}"/>
              </a:ext>
            </a:extLst>
          </p:cNvPr>
          <p:cNvCxnSpPr>
            <a:cxnSpLocks/>
          </p:cNvCxnSpPr>
          <p:nvPr/>
        </p:nvCxnSpPr>
        <p:spPr>
          <a:xfrm>
            <a:off x="9138994" y="4529217"/>
            <a:ext cx="450438" cy="0"/>
          </a:xfrm>
          <a:prstGeom prst="line">
            <a:avLst/>
          </a:prstGeom>
          <a:ln w="635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FC438301-2C6E-6B25-472C-95513917D128}"/>
              </a:ext>
            </a:extLst>
          </p:cNvPr>
          <p:cNvSpPr/>
          <p:nvPr/>
        </p:nvSpPr>
        <p:spPr>
          <a:xfrm>
            <a:off x="6073141" y="2145948"/>
            <a:ext cx="45719" cy="2780145"/>
          </a:xfrm>
          <a:prstGeom prst="rect">
            <a:avLst/>
          </a:prstGeom>
          <a:solidFill>
            <a:srgbClr val="F1219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12193"/>
              </a:solidFill>
            </a:endParaRPr>
          </a:p>
        </p:txBody>
      </p:sp>
      <p:sp>
        <p:nvSpPr>
          <p:cNvPr id="2" name="Retângulo Arredondado 20">
            <a:extLst>
              <a:ext uri="{FF2B5EF4-FFF2-40B4-BE49-F238E27FC236}">
                <a16:creationId xmlns:a16="http://schemas.microsoft.com/office/drawing/2014/main" id="{BC8BCAA1-187E-CB94-8967-A74E4611D7FE}"/>
              </a:ext>
            </a:extLst>
          </p:cNvPr>
          <p:cNvSpPr/>
          <p:nvPr/>
        </p:nvSpPr>
        <p:spPr>
          <a:xfrm>
            <a:off x="2290276" y="4357740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Arredondado 21">
            <a:extLst>
              <a:ext uri="{FF2B5EF4-FFF2-40B4-BE49-F238E27FC236}">
                <a16:creationId xmlns:a16="http://schemas.microsoft.com/office/drawing/2014/main" id="{0080DE8A-31C5-4759-2452-43985760FAE6}"/>
              </a:ext>
            </a:extLst>
          </p:cNvPr>
          <p:cNvSpPr/>
          <p:nvPr/>
        </p:nvSpPr>
        <p:spPr>
          <a:xfrm>
            <a:off x="2290276" y="3882613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Arredondado 22">
            <a:extLst>
              <a:ext uri="{FF2B5EF4-FFF2-40B4-BE49-F238E27FC236}">
                <a16:creationId xmlns:a16="http://schemas.microsoft.com/office/drawing/2014/main" id="{25433489-90AD-E13E-AFA9-35BE3EDABFF3}"/>
              </a:ext>
            </a:extLst>
          </p:cNvPr>
          <p:cNvSpPr/>
          <p:nvPr/>
        </p:nvSpPr>
        <p:spPr>
          <a:xfrm>
            <a:off x="2290276" y="3407486"/>
            <a:ext cx="1326774" cy="34432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23">
            <a:extLst>
              <a:ext uri="{FF2B5EF4-FFF2-40B4-BE49-F238E27FC236}">
                <a16:creationId xmlns:a16="http://schemas.microsoft.com/office/drawing/2014/main" id="{A5B636C9-B69A-A133-C0C6-530EE1989969}"/>
              </a:ext>
            </a:extLst>
          </p:cNvPr>
          <p:cNvSpPr txBox="1"/>
          <p:nvPr/>
        </p:nvSpPr>
        <p:spPr>
          <a:xfrm>
            <a:off x="2489525" y="3425759"/>
            <a:ext cx="92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Ensinar</a:t>
            </a:r>
            <a:endParaRPr lang="pt-BR" sz="1400" dirty="0">
              <a:solidFill>
                <a:srgbClr val="161F28"/>
              </a:solidFill>
              <a:latin typeface="Usual Light" panose="020B0403030403020204" pitchFamily="34" charset="77"/>
            </a:endParaRPr>
          </a:p>
        </p:txBody>
      </p:sp>
      <p:sp>
        <p:nvSpPr>
          <p:cNvPr id="12" name="CaixaDeTexto 24">
            <a:extLst>
              <a:ext uri="{FF2B5EF4-FFF2-40B4-BE49-F238E27FC236}">
                <a16:creationId xmlns:a16="http://schemas.microsoft.com/office/drawing/2014/main" id="{3AAE74BE-334A-3632-EB62-BDBC6CD14710}"/>
              </a:ext>
            </a:extLst>
          </p:cNvPr>
          <p:cNvSpPr txBox="1"/>
          <p:nvPr/>
        </p:nvSpPr>
        <p:spPr>
          <a:xfrm>
            <a:off x="2482154" y="3900886"/>
            <a:ext cx="9430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solidFill>
                  <a:srgbClr val="161F28"/>
                </a:solidFill>
                <a:latin typeface="Usual Light" panose="020B0403030403020204" pitchFamily="34" charset="77"/>
              </a:rPr>
              <a:t>Informar</a:t>
            </a:r>
          </a:p>
        </p:txBody>
      </p:sp>
      <p:sp>
        <p:nvSpPr>
          <p:cNvPr id="14" name="CaixaDeTexto 25">
            <a:extLst>
              <a:ext uri="{FF2B5EF4-FFF2-40B4-BE49-F238E27FC236}">
                <a16:creationId xmlns:a16="http://schemas.microsoft.com/office/drawing/2014/main" id="{E118DEDB-7D6C-8C69-A5CF-10F700282208}"/>
              </a:ext>
            </a:extLst>
          </p:cNvPr>
          <p:cNvSpPr txBox="1"/>
          <p:nvPr/>
        </p:nvSpPr>
        <p:spPr>
          <a:xfrm>
            <a:off x="2428093" y="4373274"/>
            <a:ext cx="10511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Vender</a:t>
            </a:r>
          </a:p>
        </p:txBody>
      </p:sp>
    </p:spTree>
    <p:extLst>
      <p:ext uri="{BB962C8B-B14F-4D97-AF65-F5344CB8AC3E}">
        <p14:creationId xmlns:p14="http://schemas.microsoft.com/office/powerpoint/2010/main" val="3282516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Primeira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1566281" y="1901274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1566281" y="2189306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1572087" y="3358019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1570926" y="3701474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1559497" y="4145455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4258786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2222711" y="1901274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02/12 – segunda-feira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2225131" y="2179433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Antes x depois</a:t>
            </a: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2214353" y="3371631"/>
            <a:ext cx="5148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Reels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2214353" y="3701474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1559496" y="4391676"/>
            <a:ext cx="26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Demonstrar a transformação dos espaços com móveis planejados, destacando a diferença visual e funcional que esses móveis proporcionam.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4368462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4368462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4374268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4373107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4361678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5024892" y="1899825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05/12 quinta-feira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5027312" y="2177984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Dicas de decoração para a ceia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5016534" y="3370182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Carrossel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5016534" y="3700025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4361677" y="4390227"/>
            <a:ext cx="26992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os benefícios e a elegância dos móveis planejados para transformar os espaços durante as festas de fim de ano, incentivando a visita ao showroom para mais inspirações.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10" name="Conector Reto 98">
            <a:extLst>
              <a:ext uri="{FF2B5EF4-FFF2-40B4-BE49-F238E27FC236}">
                <a16:creationId xmlns:a16="http://schemas.microsoft.com/office/drawing/2014/main" id="{6D7224EF-436C-67FF-63BE-7901304D0931}"/>
              </a:ext>
            </a:extLst>
          </p:cNvPr>
          <p:cNvCxnSpPr>
            <a:cxnSpLocks/>
          </p:cNvCxnSpPr>
          <p:nvPr/>
        </p:nvCxnSpPr>
        <p:spPr>
          <a:xfrm>
            <a:off x="7279151" y="1772816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ixaDeTexto 8">
            <a:extLst>
              <a:ext uri="{FF2B5EF4-FFF2-40B4-BE49-F238E27FC236}">
                <a16:creationId xmlns:a16="http://schemas.microsoft.com/office/drawing/2014/main" id="{D88CC205-7E6A-54BE-5B24-5B49C94DB4F9}"/>
              </a:ext>
            </a:extLst>
          </p:cNvPr>
          <p:cNvSpPr txBox="1"/>
          <p:nvPr/>
        </p:nvSpPr>
        <p:spPr>
          <a:xfrm>
            <a:off x="7388827" y="1899825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4" name="CaixaDeTexto 10">
            <a:extLst>
              <a:ext uri="{FF2B5EF4-FFF2-40B4-BE49-F238E27FC236}">
                <a16:creationId xmlns:a16="http://schemas.microsoft.com/office/drawing/2014/main" id="{65BBC8A8-4ADF-6794-A838-2B720F59F47D}"/>
              </a:ext>
            </a:extLst>
          </p:cNvPr>
          <p:cNvSpPr txBox="1"/>
          <p:nvPr/>
        </p:nvSpPr>
        <p:spPr>
          <a:xfrm>
            <a:off x="7388827" y="2187857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7" name="CaixaDeTexto 12">
            <a:extLst>
              <a:ext uri="{FF2B5EF4-FFF2-40B4-BE49-F238E27FC236}">
                <a16:creationId xmlns:a16="http://schemas.microsoft.com/office/drawing/2014/main" id="{D4F9B49D-56F0-8140-7EEB-E407FD57CD69}"/>
              </a:ext>
            </a:extLst>
          </p:cNvPr>
          <p:cNvSpPr txBox="1"/>
          <p:nvPr/>
        </p:nvSpPr>
        <p:spPr>
          <a:xfrm>
            <a:off x="7394633" y="3356570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8" name="CaixaDeTexto 14">
            <a:extLst>
              <a:ext uri="{FF2B5EF4-FFF2-40B4-BE49-F238E27FC236}">
                <a16:creationId xmlns:a16="http://schemas.microsoft.com/office/drawing/2014/main" id="{D9BD6B92-57F8-C713-A79D-DF3FF5740E69}"/>
              </a:ext>
            </a:extLst>
          </p:cNvPr>
          <p:cNvSpPr txBox="1"/>
          <p:nvPr/>
        </p:nvSpPr>
        <p:spPr>
          <a:xfrm>
            <a:off x="7393472" y="3700025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9" name="CaixaDeTexto 15">
            <a:extLst>
              <a:ext uri="{FF2B5EF4-FFF2-40B4-BE49-F238E27FC236}">
                <a16:creationId xmlns:a16="http://schemas.microsoft.com/office/drawing/2014/main" id="{D4F940FB-BCA5-3569-D0D8-BD95CF35D39A}"/>
              </a:ext>
            </a:extLst>
          </p:cNvPr>
          <p:cNvSpPr txBox="1"/>
          <p:nvPr/>
        </p:nvSpPr>
        <p:spPr>
          <a:xfrm>
            <a:off x="7382043" y="4144006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9" name="CaixaDeTexto 8">
            <a:extLst>
              <a:ext uri="{FF2B5EF4-FFF2-40B4-BE49-F238E27FC236}">
                <a16:creationId xmlns:a16="http://schemas.microsoft.com/office/drawing/2014/main" id="{8BD8A6AE-9321-C576-2B22-B66929C1BEE9}"/>
              </a:ext>
            </a:extLst>
          </p:cNvPr>
          <p:cNvSpPr txBox="1"/>
          <p:nvPr/>
        </p:nvSpPr>
        <p:spPr>
          <a:xfrm>
            <a:off x="8045257" y="1899825"/>
            <a:ext cx="10278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07/12 sábado</a:t>
            </a:r>
          </a:p>
        </p:txBody>
      </p:sp>
      <p:sp>
        <p:nvSpPr>
          <p:cNvPr id="35" name="CaixaDeTexto 10">
            <a:extLst>
              <a:ext uri="{FF2B5EF4-FFF2-40B4-BE49-F238E27FC236}">
                <a16:creationId xmlns:a16="http://schemas.microsoft.com/office/drawing/2014/main" id="{4A5C57AB-40F0-0AC6-4E2D-BE8C1ED356FD}"/>
              </a:ext>
            </a:extLst>
          </p:cNvPr>
          <p:cNvSpPr txBox="1"/>
          <p:nvPr/>
        </p:nvSpPr>
        <p:spPr>
          <a:xfrm>
            <a:off x="8047677" y="2177984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Transforme cada canto em um lar dos sonhos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6" name="CaixaDeTexto 12">
            <a:extLst>
              <a:ext uri="{FF2B5EF4-FFF2-40B4-BE49-F238E27FC236}">
                <a16:creationId xmlns:a16="http://schemas.microsoft.com/office/drawing/2014/main" id="{96A632A9-5885-8C34-BC1E-29C7FE9A9D50}"/>
              </a:ext>
            </a:extLst>
          </p:cNvPr>
          <p:cNvSpPr txBox="1"/>
          <p:nvPr/>
        </p:nvSpPr>
        <p:spPr>
          <a:xfrm>
            <a:off x="8036899" y="3370182"/>
            <a:ext cx="7505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Carrossel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7" name="CaixaDeTexto 14">
            <a:extLst>
              <a:ext uri="{FF2B5EF4-FFF2-40B4-BE49-F238E27FC236}">
                <a16:creationId xmlns:a16="http://schemas.microsoft.com/office/drawing/2014/main" id="{375F72D5-BE50-47CA-486A-2836F28FB494}"/>
              </a:ext>
            </a:extLst>
          </p:cNvPr>
          <p:cNvSpPr txBox="1"/>
          <p:nvPr/>
        </p:nvSpPr>
        <p:spPr>
          <a:xfrm>
            <a:off x="8036899" y="3700025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8" name="CaixaDeTexto 15">
            <a:extLst>
              <a:ext uri="{FF2B5EF4-FFF2-40B4-BE49-F238E27FC236}">
                <a16:creationId xmlns:a16="http://schemas.microsoft.com/office/drawing/2014/main" id="{902D6FA7-C83D-5292-921B-57468C2F45CD}"/>
              </a:ext>
            </a:extLst>
          </p:cNvPr>
          <p:cNvSpPr txBox="1"/>
          <p:nvPr/>
        </p:nvSpPr>
        <p:spPr>
          <a:xfrm>
            <a:off x="7382042" y="4390227"/>
            <a:ext cx="26992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Destacar os principais benefícios e funcionalidades dos móveis planejados, fornecendo dicas de decoração e incentivando o agendamento de visitas. Promover a versatilidade e o impacto positivo dos móveis planejados no ambiente.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670F792-85A2-96F5-262B-A5EED8832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Promover a versatilidade e o impacto positivo dos móveis planejados no ambiente.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05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Segunda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B8806A2-0F78-16D1-5E31-07AFEDF86D32}"/>
              </a:ext>
            </a:extLst>
          </p:cNvPr>
          <p:cNvGrpSpPr/>
          <p:nvPr/>
        </p:nvGrpSpPr>
        <p:grpSpPr>
          <a:xfrm>
            <a:off x="1889338" y="1684620"/>
            <a:ext cx="8413325" cy="4096288"/>
            <a:chOff x="3345264" y="1684620"/>
            <a:chExt cx="8413325" cy="4096288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3352049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3352049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3357855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3356694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3345265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6044554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4008479" y="1814627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09/12 segunda-feira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4010899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Antes x </a:t>
              </a:r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Depois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4000121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4000121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3345264" y="4305029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Demonstrar a transformação dos espaços com móveis planejados, destacando a diferença visual e funcional que esses móveis proporcionam.</a:t>
              </a:r>
            </a:p>
          </p:txBody>
        </p:sp>
        <p:sp>
          <p:nvSpPr>
            <p:cNvPr id="24" name="CaixaDeTexto 8">
              <a:extLst>
                <a:ext uri="{FF2B5EF4-FFF2-40B4-BE49-F238E27FC236}">
                  <a16:creationId xmlns:a16="http://schemas.microsoft.com/office/drawing/2014/main" id="{81A6E122-D2DD-B2D6-410D-550A5E69926F}"/>
                </a:ext>
              </a:extLst>
            </p:cNvPr>
            <p:cNvSpPr txBox="1"/>
            <p:nvPr/>
          </p:nvSpPr>
          <p:spPr>
            <a:xfrm>
              <a:off x="6154230" y="1813178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5" name="CaixaDeTexto 10">
              <a:extLst>
                <a:ext uri="{FF2B5EF4-FFF2-40B4-BE49-F238E27FC236}">
                  <a16:creationId xmlns:a16="http://schemas.microsoft.com/office/drawing/2014/main" id="{D92E30DD-EFA5-5400-3BC1-3B1523EF3A64}"/>
                </a:ext>
              </a:extLst>
            </p:cNvPr>
            <p:cNvSpPr txBox="1"/>
            <p:nvPr/>
          </p:nvSpPr>
          <p:spPr>
            <a:xfrm>
              <a:off x="6154230" y="2101210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2">
              <a:extLst>
                <a:ext uri="{FF2B5EF4-FFF2-40B4-BE49-F238E27FC236}">
                  <a16:creationId xmlns:a16="http://schemas.microsoft.com/office/drawing/2014/main" id="{5E4B5698-892E-7D87-BBCB-64FA5B626FB9}"/>
                </a:ext>
              </a:extLst>
            </p:cNvPr>
            <p:cNvSpPr txBox="1"/>
            <p:nvPr/>
          </p:nvSpPr>
          <p:spPr>
            <a:xfrm>
              <a:off x="6160036" y="3269923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4">
              <a:extLst>
                <a:ext uri="{FF2B5EF4-FFF2-40B4-BE49-F238E27FC236}">
                  <a16:creationId xmlns:a16="http://schemas.microsoft.com/office/drawing/2014/main" id="{6BB74679-4897-17B2-DDF7-017A23C7CBCD}"/>
                </a:ext>
              </a:extLst>
            </p:cNvPr>
            <p:cNvSpPr txBox="1"/>
            <p:nvPr/>
          </p:nvSpPr>
          <p:spPr>
            <a:xfrm>
              <a:off x="6158875" y="3613378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5">
              <a:extLst>
                <a:ext uri="{FF2B5EF4-FFF2-40B4-BE49-F238E27FC236}">
                  <a16:creationId xmlns:a16="http://schemas.microsoft.com/office/drawing/2014/main" id="{AEDA7B37-6113-0C84-8CD8-6CD3AB74B337}"/>
                </a:ext>
              </a:extLst>
            </p:cNvPr>
            <p:cNvSpPr txBox="1"/>
            <p:nvPr/>
          </p:nvSpPr>
          <p:spPr>
            <a:xfrm>
              <a:off x="6147446" y="4057359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8">
              <a:extLst>
                <a:ext uri="{FF2B5EF4-FFF2-40B4-BE49-F238E27FC236}">
                  <a16:creationId xmlns:a16="http://schemas.microsoft.com/office/drawing/2014/main" id="{E88CEFDE-6B0F-5E10-C423-CA47ED78FAB1}"/>
                </a:ext>
              </a:extLst>
            </p:cNvPr>
            <p:cNvSpPr txBox="1"/>
            <p:nvPr/>
          </p:nvSpPr>
          <p:spPr>
            <a:xfrm>
              <a:off x="6810660" y="1813178"/>
              <a:ext cx="127310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12/12 quinta-feira</a:t>
              </a:r>
            </a:p>
          </p:txBody>
        </p:sp>
        <p:sp>
          <p:nvSpPr>
            <p:cNvPr id="31" name="CaixaDeTexto 10">
              <a:extLst>
                <a:ext uri="{FF2B5EF4-FFF2-40B4-BE49-F238E27FC236}">
                  <a16:creationId xmlns:a16="http://schemas.microsoft.com/office/drawing/2014/main" id="{2E0AB43F-D7A7-16CE-6BCE-96D79E04BAB6}"/>
                </a:ext>
              </a:extLst>
            </p:cNvPr>
            <p:cNvSpPr txBox="1"/>
            <p:nvPr/>
          </p:nvSpPr>
          <p:spPr>
            <a:xfrm>
              <a:off x="6813080" y="2091337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</a:t>
              </a: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rojeto de vida feliz </a:t>
              </a:r>
            </a:p>
          </p:txBody>
        </p:sp>
        <p:sp>
          <p:nvSpPr>
            <p:cNvPr id="32" name="CaixaDeTexto 12">
              <a:extLst>
                <a:ext uri="{FF2B5EF4-FFF2-40B4-BE49-F238E27FC236}">
                  <a16:creationId xmlns:a16="http://schemas.microsoft.com/office/drawing/2014/main" id="{84820ED4-1BE8-FAB5-99A4-527F44185AC4}"/>
                </a:ext>
              </a:extLst>
            </p:cNvPr>
            <p:cNvSpPr txBox="1"/>
            <p:nvPr/>
          </p:nvSpPr>
          <p:spPr>
            <a:xfrm>
              <a:off x="6802302" y="3283535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3" name="CaixaDeTexto 14">
              <a:extLst>
                <a:ext uri="{FF2B5EF4-FFF2-40B4-BE49-F238E27FC236}">
                  <a16:creationId xmlns:a16="http://schemas.microsoft.com/office/drawing/2014/main" id="{B6EEB04D-8B0A-FEC1-8F9F-FA7D4782DD91}"/>
                </a:ext>
              </a:extLst>
            </p:cNvPr>
            <p:cNvSpPr txBox="1"/>
            <p:nvPr/>
          </p:nvSpPr>
          <p:spPr>
            <a:xfrm>
              <a:off x="6802302" y="3613378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4" name="CaixaDeTexto 15">
              <a:extLst>
                <a:ext uri="{FF2B5EF4-FFF2-40B4-BE49-F238E27FC236}">
                  <a16:creationId xmlns:a16="http://schemas.microsoft.com/office/drawing/2014/main" id="{3C7F8C12-70C8-F499-5100-80CFC07D2F1E}"/>
                </a:ext>
              </a:extLst>
            </p:cNvPr>
            <p:cNvSpPr txBox="1"/>
            <p:nvPr/>
          </p:nvSpPr>
          <p:spPr>
            <a:xfrm>
              <a:off x="6147445" y="4303580"/>
              <a:ext cx="269928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Inspirar a transformação dos espaços ao destacar a importância de cada detalhe nos projetos e incentivar o contato para explorar o potencial do ambiente. Apresentar a ideia de que sonhar juntos torna cada detalhe significativo. Introduzir a empresa como parceira na realização desses sonhos através de projetos personalizados.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10" name="Conector Reto 98">
              <a:extLst>
                <a:ext uri="{FF2B5EF4-FFF2-40B4-BE49-F238E27FC236}">
                  <a16:creationId xmlns:a16="http://schemas.microsoft.com/office/drawing/2014/main" id="{99EC563A-8021-9212-8904-0429C2D4F2A2}"/>
                </a:ext>
              </a:extLst>
            </p:cNvPr>
            <p:cNvCxnSpPr>
              <a:cxnSpLocks/>
            </p:cNvCxnSpPr>
            <p:nvPr/>
          </p:nvCxnSpPr>
          <p:spPr>
            <a:xfrm>
              <a:off x="8956407" y="1684620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ixaDeTexto 8">
              <a:extLst>
                <a:ext uri="{FF2B5EF4-FFF2-40B4-BE49-F238E27FC236}">
                  <a16:creationId xmlns:a16="http://schemas.microsoft.com/office/drawing/2014/main" id="{475BEFFB-5BDD-1903-8748-21A63632EECC}"/>
                </a:ext>
              </a:extLst>
            </p:cNvPr>
            <p:cNvSpPr txBox="1"/>
            <p:nvPr/>
          </p:nvSpPr>
          <p:spPr>
            <a:xfrm>
              <a:off x="9066083" y="1811629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0">
              <a:extLst>
                <a:ext uri="{FF2B5EF4-FFF2-40B4-BE49-F238E27FC236}">
                  <a16:creationId xmlns:a16="http://schemas.microsoft.com/office/drawing/2014/main" id="{E0A3E697-3CAA-5A66-2743-CD215339C725}"/>
                </a:ext>
              </a:extLst>
            </p:cNvPr>
            <p:cNvSpPr txBox="1"/>
            <p:nvPr/>
          </p:nvSpPr>
          <p:spPr>
            <a:xfrm>
              <a:off x="9066083" y="2099661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2">
              <a:extLst>
                <a:ext uri="{FF2B5EF4-FFF2-40B4-BE49-F238E27FC236}">
                  <a16:creationId xmlns:a16="http://schemas.microsoft.com/office/drawing/2014/main" id="{43316638-B766-0352-FA92-DA8265A26703}"/>
                </a:ext>
              </a:extLst>
            </p:cNvPr>
            <p:cNvSpPr txBox="1"/>
            <p:nvPr/>
          </p:nvSpPr>
          <p:spPr>
            <a:xfrm>
              <a:off x="9071889" y="3268374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4">
              <a:extLst>
                <a:ext uri="{FF2B5EF4-FFF2-40B4-BE49-F238E27FC236}">
                  <a16:creationId xmlns:a16="http://schemas.microsoft.com/office/drawing/2014/main" id="{43E16B74-58DF-2C04-A5A8-6A17520F4B10}"/>
                </a:ext>
              </a:extLst>
            </p:cNvPr>
            <p:cNvSpPr txBox="1"/>
            <p:nvPr/>
          </p:nvSpPr>
          <p:spPr>
            <a:xfrm>
              <a:off x="9070728" y="3611829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15">
              <a:extLst>
                <a:ext uri="{FF2B5EF4-FFF2-40B4-BE49-F238E27FC236}">
                  <a16:creationId xmlns:a16="http://schemas.microsoft.com/office/drawing/2014/main" id="{B5B249AB-EDDC-2399-BF54-06A220E99369}"/>
                </a:ext>
              </a:extLst>
            </p:cNvPr>
            <p:cNvSpPr txBox="1"/>
            <p:nvPr/>
          </p:nvSpPr>
          <p:spPr>
            <a:xfrm>
              <a:off x="9059299" y="4055810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9" name="CaixaDeTexto 8">
              <a:extLst>
                <a:ext uri="{FF2B5EF4-FFF2-40B4-BE49-F238E27FC236}">
                  <a16:creationId xmlns:a16="http://schemas.microsoft.com/office/drawing/2014/main" id="{D1811C6B-491B-4C25-CDE0-086BE838554A}"/>
                </a:ext>
              </a:extLst>
            </p:cNvPr>
            <p:cNvSpPr txBox="1"/>
            <p:nvPr/>
          </p:nvSpPr>
          <p:spPr>
            <a:xfrm>
              <a:off x="9722513" y="1811629"/>
              <a:ext cx="112883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15/12 domingo</a:t>
              </a:r>
            </a:p>
          </p:txBody>
        </p:sp>
        <p:sp>
          <p:nvSpPr>
            <p:cNvPr id="35" name="CaixaDeTexto 10">
              <a:extLst>
                <a:ext uri="{FF2B5EF4-FFF2-40B4-BE49-F238E27FC236}">
                  <a16:creationId xmlns:a16="http://schemas.microsoft.com/office/drawing/2014/main" id="{855DC68D-4EC5-1431-766E-E559CFF6709C}"/>
                </a:ext>
              </a:extLst>
            </p:cNvPr>
            <p:cNvSpPr txBox="1"/>
            <p:nvPr/>
          </p:nvSpPr>
          <p:spPr>
            <a:xfrm>
              <a:off x="9724933" y="2089788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Dia do Arquiteto</a:t>
              </a:r>
            </a:p>
          </p:txBody>
        </p:sp>
        <p:sp>
          <p:nvSpPr>
            <p:cNvPr id="36" name="CaixaDeTexto 12">
              <a:extLst>
                <a:ext uri="{FF2B5EF4-FFF2-40B4-BE49-F238E27FC236}">
                  <a16:creationId xmlns:a16="http://schemas.microsoft.com/office/drawing/2014/main" id="{D92194E8-CF2C-EA65-3132-990108BF4EA5}"/>
                </a:ext>
              </a:extLst>
            </p:cNvPr>
            <p:cNvSpPr txBox="1"/>
            <p:nvPr/>
          </p:nvSpPr>
          <p:spPr>
            <a:xfrm>
              <a:off x="9714155" y="3281986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7" name="CaixaDeTexto 14">
              <a:extLst>
                <a:ext uri="{FF2B5EF4-FFF2-40B4-BE49-F238E27FC236}">
                  <a16:creationId xmlns:a16="http://schemas.microsoft.com/office/drawing/2014/main" id="{EFA22A08-BE67-0736-0076-08F737FED09E}"/>
                </a:ext>
              </a:extLst>
            </p:cNvPr>
            <p:cNvSpPr txBox="1"/>
            <p:nvPr/>
          </p:nvSpPr>
          <p:spPr>
            <a:xfrm>
              <a:off x="9714155" y="3611829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8" name="CaixaDeTexto 15">
              <a:extLst>
                <a:ext uri="{FF2B5EF4-FFF2-40B4-BE49-F238E27FC236}">
                  <a16:creationId xmlns:a16="http://schemas.microsoft.com/office/drawing/2014/main" id="{45E1395A-9009-3E6A-8323-25552495B134}"/>
                </a:ext>
              </a:extLst>
            </p:cNvPr>
            <p:cNvSpPr txBox="1"/>
            <p:nvPr/>
          </p:nvSpPr>
          <p:spPr>
            <a:xfrm>
              <a:off x="9059298" y="4302031"/>
              <a:ext cx="26992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Entrevista com arquiteta parceira para comemorar o Dia do Arquiteto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673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467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Terceira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B54BA9-2E99-321C-6C92-351EE38B936B}"/>
              </a:ext>
            </a:extLst>
          </p:cNvPr>
          <p:cNvSpPr txBox="1"/>
          <p:nvPr/>
        </p:nvSpPr>
        <p:spPr>
          <a:xfrm>
            <a:off x="1796082" y="1814627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12E3085-2A79-298F-282C-8AEF2AF3C99C}"/>
              </a:ext>
            </a:extLst>
          </p:cNvPr>
          <p:cNvSpPr txBox="1"/>
          <p:nvPr/>
        </p:nvSpPr>
        <p:spPr>
          <a:xfrm>
            <a:off x="1796082" y="2102659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5262D7-9260-EDB7-48EE-0550EEA45A8E}"/>
              </a:ext>
            </a:extLst>
          </p:cNvPr>
          <p:cNvSpPr txBox="1"/>
          <p:nvPr/>
        </p:nvSpPr>
        <p:spPr>
          <a:xfrm>
            <a:off x="1801888" y="3271372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479A107-DB78-F44B-21B0-FCD6C9B5E873}"/>
              </a:ext>
            </a:extLst>
          </p:cNvPr>
          <p:cNvSpPr txBox="1"/>
          <p:nvPr/>
        </p:nvSpPr>
        <p:spPr>
          <a:xfrm>
            <a:off x="1800727" y="3614827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1129785-E8F9-D010-A26D-853BC307AC33}"/>
              </a:ext>
            </a:extLst>
          </p:cNvPr>
          <p:cNvSpPr txBox="1"/>
          <p:nvPr/>
        </p:nvSpPr>
        <p:spPr>
          <a:xfrm>
            <a:off x="1789298" y="4058808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FD1B9E04-17CC-CC69-10EA-C27B67451447}"/>
              </a:ext>
            </a:extLst>
          </p:cNvPr>
          <p:cNvCxnSpPr>
            <a:cxnSpLocks/>
          </p:cNvCxnSpPr>
          <p:nvPr/>
        </p:nvCxnSpPr>
        <p:spPr>
          <a:xfrm>
            <a:off x="4488587" y="1686169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8">
            <a:extLst>
              <a:ext uri="{FF2B5EF4-FFF2-40B4-BE49-F238E27FC236}">
                <a16:creationId xmlns:a16="http://schemas.microsoft.com/office/drawing/2014/main" id="{8034E1D9-B7BA-2E5C-C203-6FC7A0742485}"/>
              </a:ext>
            </a:extLst>
          </p:cNvPr>
          <p:cNvSpPr txBox="1"/>
          <p:nvPr/>
        </p:nvSpPr>
        <p:spPr>
          <a:xfrm>
            <a:off x="2452512" y="1814627"/>
            <a:ext cx="14157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16/12 segunda-feira</a:t>
            </a:r>
          </a:p>
        </p:txBody>
      </p:sp>
      <p:sp>
        <p:nvSpPr>
          <p:cNvPr id="20" name="CaixaDeTexto 10">
            <a:extLst>
              <a:ext uri="{FF2B5EF4-FFF2-40B4-BE49-F238E27FC236}">
                <a16:creationId xmlns:a16="http://schemas.microsoft.com/office/drawing/2014/main" id="{0543CD73-CC37-C2C7-40C1-48FCB055CCF8}"/>
              </a:ext>
            </a:extLst>
          </p:cNvPr>
          <p:cNvSpPr txBox="1"/>
          <p:nvPr/>
        </p:nvSpPr>
        <p:spPr>
          <a:xfrm>
            <a:off x="2454932" y="2092786"/>
            <a:ext cx="20336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Antes x Depois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1" name="CaixaDeTexto 12">
            <a:extLst>
              <a:ext uri="{FF2B5EF4-FFF2-40B4-BE49-F238E27FC236}">
                <a16:creationId xmlns:a16="http://schemas.microsoft.com/office/drawing/2014/main" id="{6A21A5EA-1EC7-AC29-8FDB-EACBAD25A117}"/>
              </a:ext>
            </a:extLst>
          </p:cNvPr>
          <p:cNvSpPr txBox="1"/>
          <p:nvPr/>
        </p:nvSpPr>
        <p:spPr>
          <a:xfrm>
            <a:off x="2444154" y="3284984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2" name="CaixaDeTexto 14">
            <a:extLst>
              <a:ext uri="{FF2B5EF4-FFF2-40B4-BE49-F238E27FC236}">
                <a16:creationId xmlns:a16="http://schemas.microsoft.com/office/drawing/2014/main" id="{97BB2C8A-ACC4-FD09-0DC1-BA55EC94A160}"/>
              </a:ext>
            </a:extLst>
          </p:cNvPr>
          <p:cNvSpPr txBox="1"/>
          <p:nvPr/>
        </p:nvSpPr>
        <p:spPr>
          <a:xfrm>
            <a:off x="2444154" y="3614827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23" name="CaixaDeTexto 15">
            <a:extLst>
              <a:ext uri="{FF2B5EF4-FFF2-40B4-BE49-F238E27FC236}">
                <a16:creationId xmlns:a16="http://schemas.microsoft.com/office/drawing/2014/main" id="{1B11B958-2928-6DE8-0230-87DFFF8F162F}"/>
              </a:ext>
            </a:extLst>
          </p:cNvPr>
          <p:cNvSpPr txBox="1"/>
          <p:nvPr/>
        </p:nvSpPr>
        <p:spPr>
          <a:xfrm>
            <a:off x="1789297" y="4305029"/>
            <a:ext cx="26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Demonstrar a transformação dos espaços com móveis planejados, destacando a diferença visual e funcional que esses móveis proporcionam.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4" name="CaixaDeTexto 8">
            <a:extLst>
              <a:ext uri="{FF2B5EF4-FFF2-40B4-BE49-F238E27FC236}">
                <a16:creationId xmlns:a16="http://schemas.microsoft.com/office/drawing/2014/main" id="{81A6E122-D2DD-B2D6-410D-550A5E69926F}"/>
              </a:ext>
            </a:extLst>
          </p:cNvPr>
          <p:cNvSpPr txBox="1"/>
          <p:nvPr/>
        </p:nvSpPr>
        <p:spPr>
          <a:xfrm>
            <a:off x="4598263" y="1813178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5" name="CaixaDeTexto 10">
            <a:extLst>
              <a:ext uri="{FF2B5EF4-FFF2-40B4-BE49-F238E27FC236}">
                <a16:creationId xmlns:a16="http://schemas.microsoft.com/office/drawing/2014/main" id="{D92E30DD-EFA5-5400-3BC1-3B1523EF3A64}"/>
              </a:ext>
            </a:extLst>
          </p:cNvPr>
          <p:cNvSpPr txBox="1"/>
          <p:nvPr/>
        </p:nvSpPr>
        <p:spPr>
          <a:xfrm>
            <a:off x="4598263" y="2101210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6" name="CaixaDeTexto 12">
            <a:extLst>
              <a:ext uri="{FF2B5EF4-FFF2-40B4-BE49-F238E27FC236}">
                <a16:creationId xmlns:a16="http://schemas.microsoft.com/office/drawing/2014/main" id="{5E4B5698-892E-7D87-BBCB-64FA5B626FB9}"/>
              </a:ext>
            </a:extLst>
          </p:cNvPr>
          <p:cNvSpPr txBox="1"/>
          <p:nvPr/>
        </p:nvSpPr>
        <p:spPr>
          <a:xfrm>
            <a:off x="4604069" y="3269923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27" name="CaixaDeTexto 14">
            <a:extLst>
              <a:ext uri="{FF2B5EF4-FFF2-40B4-BE49-F238E27FC236}">
                <a16:creationId xmlns:a16="http://schemas.microsoft.com/office/drawing/2014/main" id="{6BB74679-4897-17B2-DDF7-017A23C7CBCD}"/>
              </a:ext>
            </a:extLst>
          </p:cNvPr>
          <p:cNvSpPr txBox="1"/>
          <p:nvPr/>
        </p:nvSpPr>
        <p:spPr>
          <a:xfrm>
            <a:off x="4602908" y="3613378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28" name="CaixaDeTexto 15">
            <a:extLst>
              <a:ext uri="{FF2B5EF4-FFF2-40B4-BE49-F238E27FC236}">
                <a16:creationId xmlns:a16="http://schemas.microsoft.com/office/drawing/2014/main" id="{AEDA7B37-6113-0C84-8CD8-6CD3AB74B337}"/>
              </a:ext>
            </a:extLst>
          </p:cNvPr>
          <p:cNvSpPr txBox="1"/>
          <p:nvPr/>
        </p:nvSpPr>
        <p:spPr>
          <a:xfrm>
            <a:off x="4591479" y="4057359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0" name="CaixaDeTexto 8">
            <a:extLst>
              <a:ext uri="{FF2B5EF4-FFF2-40B4-BE49-F238E27FC236}">
                <a16:creationId xmlns:a16="http://schemas.microsoft.com/office/drawing/2014/main" id="{E88CEFDE-6B0F-5E10-C423-CA47ED78FAB1}"/>
              </a:ext>
            </a:extLst>
          </p:cNvPr>
          <p:cNvSpPr txBox="1"/>
          <p:nvPr/>
        </p:nvSpPr>
        <p:spPr>
          <a:xfrm>
            <a:off x="5254693" y="1813178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18/12 quarta-feira</a:t>
            </a:r>
          </a:p>
        </p:txBody>
      </p:sp>
      <p:sp>
        <p:nvSpPr>
          <p:cNvPr id="31" name="CaixaDeTexto 10">
            <a:extLst>
              <a:ext uri="{FF2B5EF4-FFF2-40B4-BE49-F238E27FC236}">
                <a16:creationId xmlns:a16="http://schemas.microsoft.com/office/drawing/2014/main" id="{2E0AB43F-D7A7-16CE-6BCE-96D79E04BAB6}"/>
              </a:ext>
            </a:extLst>
          </p:cNvPr>
          <p:cNvSpPr txBox="1"/>
          <p:nvPr/>
        </p:nvSpPr>
        <p:spPr>
          <a:xfrm>
            <a:off x="5257113" y="2091337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Sofisticação ao seu alcance com praticidade</a:t>
            </a:r>
          </a:p>
        </p:txBody>
      </p:sp>
      <p:sp>
        <p:nvSpPr>
          <p:cNvPr id="32" name="CaixaDeTexto 12">
            <a:extLst>
              <a:ext uri="{FF2B5EF4-FFF2-40B4-BE49-F238E27FC236}">
                <a16:creationId xmlns:a16="http://schemas.microsoft.com/office/drawing/2014/main" id="{84820ED4-1BE8-FAB5-99A4-527F44185AC4}"/>
              </a:ext>
            </a:extLst>
          </p:cNvPr>
          <p:cNvSpPr txBox="1"/>
          <p:nvPr/>
        </p:nvSpPr>
        <p:spPr>
          <a:xfrm>
            <a:off x="5246335" y="3283535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Post estático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3" name="CaixaDeTexto 14">
            <a:extLst>
              <a:ext uri="{FF2B5EF4-FFF2-40B4-BE49-F238E27FC236}">
                <a16:creationId xmlns:a16="http://schemas.microsoft.com/office/drawing/2014/main" id="{B6EEB04D-8B0A-FEC1-8F9F-FA7D4782DD91}"/>
              </a:ext>
            </a:extLst>
          </p:cNvPr>
          <p:cNvSpPr txBox="1"/>
          <p:nvPr/>
        </p:nvSpPr>
        <p:spPr>
          <a:xfrm>
            <a:off x="5246335" y="3613378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4" name="CaixaDeTexto 15">
            <a:extLst>
              <a:ext uri="{FF2B5EF4-FFF2-40B4-BE49-F238E27FC236}">
                <a16:creationId xmlns:a16="http://schemas.microsoft.com/office/drawing/2014/main" id="{3C7F8C12-70C8-F499-5100-80CFC07D2F1E}"/>
              </a:ext>
            </a:extLst>
          </p:cNvPr>
          <p:cNvSpPr txBox="1"/>
          <p:nvPr/>
        </p:nvSpPr>
        <p:spPr>
          <a:xfrm>
            <a:off x="4591478" y="4303580"/>
            <a:ext cx="26992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Inspirar os clientes a dizer "sim" à casa dos seus sonhos, destacando a qualidade e sofisticação dos móveis planejados e incentivando o contato para transformar seus ambientes. Começar com um convite inspirador para os clientes dizerem "sim" à casa dos seus sonhos. Introduzir a empresa e suas soluções em móveis planejados.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cxnSp>
        <p:nvCxnSpPr>
          <p:cNvPr id="3" name="Conector Reto 98">
            <a:extLst>
              <a:ext uri="{FF2B5EF4-FFF2-40B4-BE49-F238E27FC236}">
                <a16:creationId xmlns:a16="http://schemas.microsoft.com/office/drawing/2014/main" id="{659EBA92-FFA9-DBD0-7F38-2C71F538949B}"/>
              </a:ext>
            </a:extLst>
          </p:cNvPr>
          <p:cNvCxnSpPr>
            <a:cxnSpLocks/>
          </p:cNvCxnSpPr>
          <p:nvPr/>
        </p:nvCxnSpPr>
        <p:spPr>
          <a:xfrm>
            <a:off x="7600522" y="1687908"/>
            <a:ext cx="0" cy="3482183"/>
          </a:xfrm>
          <a:prstGeom prst="line">
            <a:avLst/>
          </a:prstGeom>
          <a:ln w="25400">
            <a:solidFill>
              <a:srgbClr val="04D9C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aixaDeTexto 8">
            <a:extLst>
              <a:ext uri="{FF2B5EF4-FFF2-40B4-BE49-F238E27FC236}">
                <a16:creationId xmlns:a16="http://schemas.microsoft.com/office/drawing/2014/main" id="{28E45F84-7974-5E55-8EA7-7BEEF3AA1897}"/>
              </a:ext>
            </a:extLst>
          </p:cNvPr>
          <p:cNvSpPr txBox="1"/>
          <p:nvPr/>
        </p:nvSpPr>
        <p:spPr>
          <a:xfrm>
            <a:off x="7710198" y="1814917"/>
            <a:ext cx="5654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Data: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2" name="CaixaDeTexto 10">
            <a:extLst>
              <a:ext uri="{FF2B5EF4-FFF2-40B4-BE49-F238E27FC236}">
                <a16:creationId xmlns:a16="http://schemas.microsoft.com/office/drawing/2014/main" id="{27A13C1F-E574-F3B4-D82F-2B80399053F2}"/>
              </a:ext>
            </a:extLst>
          </p:cNvPr>
          <p:cNvSpPr txBox="1"/>
          <p:nvPr/>
        </p:nvSpPr>
        <p:spPr>
          <a:xfrm>
            <a:off x="7710198" y="2102949"/>
            <a:ext cx="6317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Tema:</a:t>
            </a:r>
            <a:endParaRPr lang="pt-BR" sz="1000" u="none" strike="noStrike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4" name="CaixaDeTexto 12">
            <a:extLst>
              <a:ext uri="{FF2B5EF4-FFF2-40B4-BE49-F238E27FC236}">
                <a16:creationId xmlns:a16="http://schemas.microsoft.com/office/drawing/2014/main" id="{C01E4868-79B6-A2ED-1892-05A689E95E2C}"/>
              </a:ext>
            </a:extLst>
          </p:cNvPr>
          <p:cNvSpPr txBox="1"/>
          <p:nvPr/>
        </p:nvSpPr>
        <p:spPr>
          <a:xfrm>
            <a:off x="7716004" y="3271662"/>
            <a:ext cx="771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Formato: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7" name="CaixaDeTexto 14">
            <a:extLst>
              <a:ext uri="{FF2B5EF4-FFF2-40B4-BE49-F238E27FC236}">
                <a16:creationId xmlns:a16="http://schemas.microsoft.com/office/drawing/2014/main" id="{CD3D63B2-ACC4-0637-85C7-2A5C61B79165}"/>
              </a:ext>
            </a:extLst>
          </p:cNvPr>
          <p:cNvSpPr txBox="1"/>
          <p:nvPr/>
        </p:nvSpPr>
        <p:spPr>
          <a:xfrm>
            <a:off x="7714843" y="3615117"/>
            <a:ext cx="5405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Funil:</a:t>
            </a:r>
            <a:endParaRPr lang="pt-BR" sz="1000" dirty="0">
              <a:latin typeface="Usual Light" panose="020B0403030403020204" pitchFamily="34" charset="77"/>
            </a:endParaRPr>
          </a:p>
        </p:txBody>
      </p:sp>
      <p:sp>
        <p:nvSpPr>
          <p:cNvPr id="18" name="CaixaDeTexto 15">
            <a:extLst>
              <a:ext uri="{FF2B5EF4-FFF2-40B4-BE49-F238E27FC236}">
                <a16:creationId xmlns:a16="http://schemas.microsoft.com/office/drawing/2014/main" id="{6CB1B010-A529-CCAD-0DBC-2608ACB89358}"/>
              </a:ext>
            </a:extLst>
          </p:cNvPr>
          <p:cNvSpPr txBox="1"/>
          <p:nvPr/>
        </p:nvSpPr>
        <p:spPr>
          <a:xfrm>
            <a:off x="7703414" y="4059098"/>
            <a:ext cx="13029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pt-BR" sz="1000" b="1" dirty="0">
                <a:solidFill>
                  <a:srgbClr val="F12193"/>
                </a:solidFill>
                <a:latin typeface="Usual" panose="020B0603030403020204" pitchFamily="34" charset="77"/>
              </a:rPr>
              <a:t>Direcionamento: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19" name="CaixaDeTexto 8">
            <a:extLst>
              <a:ext uri="{FF2B5EF4-FFF2-40B4-BE49-F238E27FC236}">
                <a16:creationId xmlns:a16="http://schemas.microsoft.com/office/drawing/2014/main" id="{AA69B5FB-DD6E-F0E3-73E7-50E1FD35A40B}"/>
              </a:ext>
            </a:extLst>
          </p:cNvPr>
          <p:cNvSpPr txBox="1"/>
          <p:nvPr/>
        </p:nvSpPr>
        <p:spPr>
          <a:xfrm>
            <a:off x="8366628" y="1814917"/>
            <a:ext cx="1273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20/12 quinta-feira</a:t>
            </a:r>
          </a:p>
        </p:txBody>
      </p:sp>
      <p:sp>
        <p:nvSpPr>
          <p:cNvPr id="29" name="CaixaDeTexto 10">
            <a:extLst>
              <a:ext uri="{FF2B5EF4-FFF2-40B4-BE49-F238E27FC236}">
                <a16:creationId xmlns:a16="http://schemas.microsoft.com/office/drawing/2014/main" id="{1A6AC848-BC40-4E26-B576-FAA6AC597CEF}"/>
              </a:ext>
            </a:extLst>
          </p:cNvPr>
          <p:cNvSpPr txBox="1"/>
          <p:nvPr/>
        </p:nvSpPr>
        <p:spPr>
          <a:xfrm>
            <a:off x="8369048" y="2093076"/>
            <a:ext cx="203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rPr>
              <a:t>Descubra a magia dos móveis planejados</a:t>
            </a:r>
          </a:p>
        </p:txBody>
      </p:sp>
      <p:sp>
        <p:nvSpPr>
          <p:cNvPr id="35" name="CaixaDeTexto 12">
            <a:extLst>
              <a:ext uri="{FF2B5EF4-FFF2-40B4-BE49-F238E27FC236}">
                <a16:creationId xmlns:a16="http://schemas.microsoft.com/office/drawing/2014/main" id="{C9A5DC27-F032-FC69-C38C-602E8CE50C83}"/>
              </a:ext>
            </a:extLst>
          </p:cNvPr>
          <p:cNvSpPr txBox="1"/>
          <p:nvPr/>
        </p:nvSpPr>
        <p:spPr>
          <a:xfrm>
            <a:off x="8358270" y="3285274"/>
            <a:ext cx="5148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 err="1">
                <a:solidFill>
                  <a:srgbClr val="161F28"/>
                </a:solidFill>
                <a:latin typeface="Usual Light" panose="020B0403030403020204" pitchFamily="34" charset="77"/>
              </a:rPr>
              <a:t>Reels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  <p:sp>
        <p:nvSpPr>
          <p:cNvPr id="36" name="CaixaDeTexto 14">
            <a:extLst>
              <a:ext uri="{FF2B5EF4-FFF2-40B4-BE49-F238E27FC236}">
                <a16:creationId xmlns:a16="http://schemas.microsoft.com/office/drawing/2014/main" id="{57D47068-B13F-3203-C4EF-4D5C166994A1}"/>
              </a:ext>
            </a:extLst>
          </p:cNvPr>
          <p:cNvSpPr txBox="1"/>
          <p:nvPr/>
        </p:nvSpPr>
        <p:spPr>
          <a:xfrm>
            <a:off x="8358270" y="3615117"/>
            <a:ext cx="4860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>
                <a:latin typeface="Usual Light" panose="020B0403030403020204" pitchFamily="34" charset="77"/>
              </a:rPr>
              <a:t>Meio</a:t>
            </a:r>
          </a:p>
        </p:txBody>
      </p:sp>
      <p:sp>
        <p:nvSpPr>
          <p:cNvPr id="37" name="CaixaDeTexto 15">
            <a:extLst>
              <a:ext uri="{FF2B5EF4-FFF2-40B4-BE49-F238E27FC236}">
                <a16:creationId xmlns:a16="http://schemas.microsoft.com/office/drawing/2014/main" id="{85B6CA42-402F-4353-67DE-E1C18A91ECB1}"/>
              </a:ext>
            </a:extLst>
          </p:cNvPr>
          <p:cNvSpPr txBox="1"/>
          <p:nvPr/>
        </p:nvSpPr>
        <p:spPr>
          <a:xfrm>
            <a:off x="7703413" y="4305319"/>
            <a:ext cx="26992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rgbClr val="161F28"/>
                </a:solidFill>
                <a:latin typeface="Usual Light" panose="020B0403030403020204" pitchFamily="34" charset="77"/>
              </a:rPr>
              <a:t>Inspirar os clientes a transformar seus espaços com móveis planejados, destacando as vantagens de soluções inteligentes e personalizadas, e incentivando a visita ao showroom para mais inspirações. Inspirar os clientes a considerar soluções que maximizem o uso eficiente do espaço.</a:t>
            </a:r>
            <a:endParaRPr lang="pt-BR" sz="1000" dirty="0">
              <a:solidFill>
                <a:srgbClr val="161F28"/>
              </a:solidFill>
              <a:effectLst/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3930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074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Quarta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B7A9BC8-F3C9-D414-2722-246298026A33}"/>
              </a:ext>
            </a:extLst>
          </p:cNvPr>
          <p:cNvGrpSpPr/>
          <p:nvPr/>
        </p:nvGrpSpPr>
        <p:grpSpPr>
          <a:xfrm>
            <a:off x="1869739" y="1686169"/>
            <a:ext cx="8452523" cy="3483922"/>
            <a:chOff x="211416" y="1686169"/>
            <a:chExt cx="8452523" cy="3483922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8B54BA9-2E99-321C-6C92-351EE38B936B}"/>
                </a:ext>
              </a:extLst>
            </p:cNvPr>
            <p:cNvSpPr txBox="1"/>
            <p:nvPr/>
          </p:nvSpPr>
          <p:spPr>
            <a:xfrm>
              <a:off x="3027136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812E3085-2A79-298F-282C-8AEF2AF3C99C}"/>
                </a:ext>
              </a:extLst>
            </p:cNvPr>
            <p:cNvSpPr txBox="1"/>
            <p:nvPr/>
          </p:nvSpPr>
          <p:spPr>
            <a:xfrm>
              <a:off x="3027136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F75262D7-9260-EDB7-48EE-0550EEA45A8E}"/>
                </a:ext>
              </a:extLst>
            </p:cNvPr>
            <p:cNvSpPr txBox="1"/>
            <p:nvPr/>
          </p:nvSpPr>
          <p:spPr>
            <a:xfrm>
              <a:off x="3032942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E479A107-DB78-F44B-21B0-FCD6C9B5E873}"/>
                </a:ext>
              </a:extLst>
            </p:cNvPr>
            <p:cNvSpPr txBox="1"/>
            <p:nvPr/>
          </p:nvSpPr>
          <p:spPr>
            <a:xfrm>
              <a:off x="3031781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01129785-E8F9-D010-A26D-853BC307AC33}"/>
                </a:ext>
              </a:extLst>
            </p:cNvPr>
            <p:cNvSpPr txBox="1"/>
            <p:nvPr/>
          </p:nvSpPr>
          <p:spPr>
            <a:xfrm>
              <a:off x="3020352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99" name="Conector Reto 98">
              <a:extLst>
                <a:ext uri="{FF2B5EF4-FFF2-40B4-BE49-F238E27FC236}">
                  <a16:creationId xmlns:a16="http://schemas.microsoft.com/office/drawing/2014/main" id="{FD1B9E04-17CC-CC69-10EA-C27B67451447}"/>
                </a:ext>
              </a:extLst>
            </p:cNvPr>
            <p:cNvCxnSpPr>
              <a:cxnSpLocks/>
            </p:cNvCxnSpPr>
            <p:nvPr/>
          </p:nvCxnSpPr>
          <p:spPr>
            <a:xfrm>
              <a:off x="5719641" y="1686169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CaixaDeTexto 8">
              <a:extLst>
                <a:ext uri="{FF2B5EF4-FFF2-40B4-BE49-F238E27FC236}">
                  <a16:creationId xmlns:a16="http://schemas.microsoft.com/office/drawing/2014/main" id="{8034E1D9-B7BA-2E5C-C203-6FC7A0742485}"/>
                </a:ext>
              </a:extLst>
            </p:cNvPr>
            <p:cNvSpPr txBox="1"/>
            <p:nvPr/>
          </p:nvSpPr>
          <p:spPr>
            <a:xfrm>
              <a:off x="3683566" y="1814627"/>
              <a:ext cx="128112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25/12 quarta-feira</a:t>
              </a:r>
            </a:p>
          </p:txBody>
        </p:sp>
        <p:sp>
          <p:nvSpPr>
            <p:cNvPr id="20" name="CaixaDeTexto 10">
              <a:extLst>
                <a:ext uri="{FF2B5EF4-FFF2-40B4-BE49-F238E27FC236}">
                  <a16:creationId xmlns:a16="http://schemas.microsoft.com/office/drawing/2014/main" id="{0543CD73-CC37-C2C7-40C1-48FCB055CCF8}"/>
                </a:ext>
              </a:extLst>
            </p:cNvPr>
            <p:cNvSpPr txBox="1"/>
            <p:nvPr/>
          </p:nvSpPr>
          <p:spPr>
            <a:xfrm>
              <a:off x="3685986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Natal</a:t>
              </a:r>
            </a:p>
          </p:txBody>
        </p:sp>
        <p:sp>
          <p:nvSpPr>
            <p:cNvPr id="21" name="CaixaDeTexto 12">
              <a:extLst>
                <a:ext uri="{FF2B5EF4-FFF2-40B4-BE49-F238E27FC236}">
                  <a16:creationId xmlns:a16="http://schemas.microsoft.com/office/drawing/2014/main" id="{6A21A5EA-1EC7-AC29-8FDB-EACBAD25A117}"/>
                </a:ext>
              </a:extLst>
            </p:cNvPr>
            <p:cNvSpPr txBox="1"/>
            <p:nvPr/>
          </p:nvSpPr>
          <p:spPr>
            <a:xfrm>
              <a:off x="3675208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2" name="CaixaDeTexto 14">
              <a:extLst>
                <a:ext uri="{FF2B5EF4-FFF2-40B4-BE49-F238E27FC236}">
                  <a16:creationId xmlns:a16="http://schemas.microsoft.com/office/drawing/2014/main" id="{97BB2C8A-ACC4-FD09-0DC1-BA55EC94A160}"/>
                </a:ext>
              </a:extLst>
            </p:cNvPr>
            <p:cNvSpPr txBox="1"/>
            <p:nvPr/>
          </p:nvSpPr>
          <p:spPr>
            <a:xfrm>
              <a:off x="3675208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23" name="CaixaDeTexto 15">
              <a:extLst>
                <a:ext uri="{FF2B5EF4-FFF2-40B4-BE49-F238E27FC236}">
                  <a16:creationId xmlns:a16="http://schemas.microsoft.com/office/drawing/2014/main" id="{1B11B958-2928-6DE8-0230-87DFFF8F162F}"/>
                </a:ext>
              </a:extLst>
            </p:cNvPr>
            <p:cNvSpPr txBox="1"/>
            <p:nvPr/>
          </p:nvSpPr>
          <p:spPr>
            <a:xfrm>
              <a:off x="3020351" y="4305029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Uma mensagem desejando um feliz natal para todos os amigos e clientes da </a:t>
              </a:r>
              <a:r>
                <a:rPr lang="pt-BR" sz="1000" u="none" strike="noStrike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Arquidecore</a:t>
              </a: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0" name="CaixaDeTexto 8">
              <a:extLst>
                <a:ext uri="{FF2B5EF4-FFF2-40B4-BE49-F238E27FC236}">
                  <a16:creationId xmlns:a16="http://schemas.microsoft.com/office/drawing/2014/main" id="{E3B30841-F8D6-333C-EEDD-8EF374803C26}"/>
                </a:ext>
              </a:extLst>
            </p:cNvPr>
            <p:cNvSpPr txBox="1"/>
            <p:nvPr/>
          </p:nvSpPr>
          <p:spPr>
            <a:xfrm>
              <a:off x="5971433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0">
              <a:extLst>
                <a:ext uri="{FF2B5EF4-FFF2-40B4-BE49-F238E27FC236}">
                  <a16:creationId xmlns:a16="http://schemas.microsoft.com/office/drawing/2014/main" id="{B46DF7AC-34D0-07E1-1371-34EEA5EB8457}"/>
                </a:ext>
              </a:extLst>
            </p:cNvPr>
            <p:cNvSpPr txBox="1"/>
            <p:nvPr/>
          </p:nvSpPr>
          <p:spPr>
            <a:xfrm>
              <a:off x="5971433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2">
              <a:extLst>
                <a:ext uri="{FF2B5EF4-FFF2-40B4-BE49-F238E27FC236}">
                  <a16:creationId xmlns:a16="http://schemas.microsoft.com/office/drawing/2014/main" id="{A78678DA-1A1A-4EEE-33CC-EEB982E5E9DE}"/>
                </a:ext>
              </a:extLst>
            </p:cNvPr>
            <p:cNvSpPr txBox="1"/>
            <p:nvPr/>
          </p:nvSpPr>
          <p:spPr>
            <a:xfrm>
              <a:off x="5977239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4">
              <a:extLst>
                <a:ext uri="{FF2B5EF4-FFF2-40B4-BE49-F238E27FC236}">
                  <a16:creationId xmlns:a16="http://schemas.microsoft.com/office/drawing/2014/main" id="{0409C057-88D7-E7F7-C154-EDCC97CFC2F8}"/>
                </a:ext>
              </a:extLst>
            </p:cNvPr>
            <p:cNvSpPr txBox="1"/>
            <p:nvPr/>
          </p:nvSpPr>
          <p:spPr>
            <a:xfrm>
              <a:off x="5976078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EB1AEF46-A630-1B1D-D58C-6F4214FB4CDB}"/>
                </a:ext>
              </a:extLst>
            </p:cNvPr>
            <p:cNvSpPr txBox="1"/>
            <p:nvPr/>
          </p:nvSpPr>
          <p:spPr>
            <a:xfrm>
              <a:off x="5964649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D5544961-62C3-EEA8-F0E0-328E2E2EF03C}"/>
                </a:ext>
              </a:extLst>
            </p:cNvPr>
            <p:cNvSpPr txBox="1"/>
            <p:nvPr/>
          </p:nvSpPr>
          <p:spPr>
            <a:xfrm>
              <a:off x="6627863" y="1814627"/>
              <a:ext cx="12089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27/12 sexta-feira</a:t>
              </a:r>
            </a:p>
          </p:txBody>
        </p:sp>
        <p:sp>
          <p:nvSpPr>
            <p:cNvPr id="29" name="CaixaDeTexto 10">
              <a:extLst>
                <a:ext uri="{FF2B5EF4-FFF2-40B4-BE49-F238E27FC236}">
                  <a16:creationId xmlns:a16="http://schemas.microsoft.com/office/drawing/2014/main" id="{4C8225CA-DD8E-EE8D-B3BC-83E701B4F186}"/>
                </a:ext>
              </a:extLst>
            </p:cNvPr>
            <p:cNvSpPr txBox="1"/>
            <p:nvPr/>
          </p:nvSpPr>
          <p:spPr>
            <a:xfrm>
              <a:off x="6630283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Retrospectiva </a:t>
              </a:r>
              <a:r>
                <a:rPr lang="pt-BR" sz="1000" dirty="0" err="1">
                  <a:solidFill>
                    <a:srgbClr val="161F28"/>
                  </a:solidFill>
                  <a:latin typeface="Usual Light" panose="020B0403030403020204" pitchFamily="34" charset="77"/>
                </a:rPr>
                <a:t>Arquidecore</a:t>
              </a:r>
              <a:endParaRPr lang="pt-BR" sz="1000" dirty="0">
                <a:solidFill>
                  <a:srgbClr val="161F28"/>
                </a:solidFill>
                <a:latin typeface="Usual Light" panose="020B0403030403020204" pitchFamily="34" charset="77"/>
              </a:endParaRPr>
            </a:p>
          </p:txBody>
        </p:sp>
        <p:sp>
          <p:nvSpPr>
            <p:cNvPr id="35" name="CaixaDeTexto 12">
              <a:extLst>
                <a:ext uri="{FF2B5EF4-FFF2-40B4-BE49-F238E27FC236}">
                  <a16:creationId xmlns:a16="http://schemas.microsoft.com/office/drawing/2014/main" id="{F42BAC77-978E-054B-3609-E3A0D6B7767B}"/>
                </a:ext>
              </a:extLst>
            </p:cNvPr>
            <p:cNvSpPr txBox="1"/>
            <p:nvPr/>
          </p:nvSpPr>
          <p:spPr>
            <a:xfrm>
              <a:off x="6619505" y="3284984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6" name="CaixaDeTexto 14">
              <a:extLst>
                <a:ext uri="{FF2B5EF4-FFF2-40B4-BE49-F238E27FC236}">
                  <a16:creationId xmlns:a16="http://schemas.microsoft.com/office/drawing/2014/main" id="{063918BA-383E-2B96-6B83-E1C2C4B7519D}"/>
                </a:ext>
              </a:extLst>
            </p:cNvPr>
            <p:cNvSpPr txBox="1"/>
            <p:nvPr/>
          </p:nvSpPr>
          <p:spPr>
            <a:xfrm>
              <a:off x="6619505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7" name="CaixaDeTexto 15">
              <a:extLst>
                <a:ext uri="{FF2B5EF4-FFF2-40B4-BE49-F238E27FC236}">
                  <a16:creationId xmlns:a16="http://schemas.microsoft.com/office/drawing/2014/main" id="{2276CBD6-5F8F-D870-DF83-FBBAA27FEC28}"/>
                </a:ext>
              </a:extLst>
            </p:cNvPr>
            <p:cNvSpPr txBox="1"/>
            <p:nvPr/>
          </p:nvSpPr>
          <p:spPr>
            <a:xfrm>
              <a:off x="5964648" y="4305029"/>
              <a:ext cx="26992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Fazer um compilado com todos os ambientes transformados, os antes e depois, participação na Casa Cor etc.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" name="CaixaDeTexto 8">
              <a:extLst>
                <a:ext uri="{FF2B5EF4-FFF2-40B4-BE49-F238E27FC236}">
                  <a16:creationId xmlns:a16="http://schemas.microsoft.com/office/drawing/2014/main" id="{B54CF3CE-DAAA-0687-D959-F3490F6EF64D}"/>
                </a:ext>
              </a:extLst>
            </p:cNvPr>
            <p:cNvSpPr txBox="1"/>
            <p:nvPr/>
          </p:nvSpPr>
          <p:spPr>
            <a:xfrm>
              <a:off x="218201" y="1816366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40" name="CaixaDeTexto 10">
              <a:extLst>
                <a:ext uri="{FF2B5EF4-FFF2-40B4-BE49-F238E27FC236}">
                  <a16:creationId xmlns:a16="http://schemas.microsoft.com/office/drawing/2014/main" id="{E9086D88-1468-0D0E-B6A0-6ED534CC48DD}"/>
                </a:ext>
              </a:extLst>
            </p:cNvPr>
            <p:cNvSpPr txBox="1"/>
            <p:nvPr/>
          </p:nvSpPr>
          <p:spPr>
            <a:xfrm>
              <a:off x="218201" y="2104398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1" name="CaixaDeTexto 12">
              <a:extLst>
                <a:ext uri="{FF2B5EF4-FFF2-40B4-BE49-F238E27FC236}">
                  <a16:creationId xmlns:a16="http://schemas.microsoft.com/office/drawing/2014/main" id="{FB101057-2544-CED8-FE12-0C1DF4DB77F8}"/>
                </a:ext>
              </a:extLst>
            </p:cNvPr>
            <p:cNvSpPr txBox="1"/>
            <p:nvPr/>
          </p:nvSpPr>
          <p:spPr>
            <a:xfrm>
              <a:off x="224007" y="3273111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2" name="CaixaDeTexto 14">
              <a:extLst>
                <a:ext uri="{FF2B5EF4-FFF2-40B4-BE49-F238E27FC236}">
                  <a16:creationId xmlns:a16="http://schemas.microsoft.com/office/drawing/2014/main" id="{3D820958-E3C5-FAEE-53FA-C501AB78A188}"/>
                </a:ext>
              </a:extLst>
            </p:cNvPr>
            <p:cNvSpPr txBox="1"/>
            <p:nvPr/>
          </p:nvSpPr>
          <p:spPr>
            <a:xfrm>
              <a:off x="222846" y="3616566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43" name="CaixaDeTexto 15">
              <a:extLst>
                <a:ext uri="{FF2B5EF4-FFF2-40B4-BE49-F238E27FC236}">
                  <a16:creationId xmlns:a16="http://schemas.microsoft.com/office/drawing/2014/main" id="{5A36CC98-56C3-DFAD-A977-10B97FDA0FDB}"/>
                </a:ext>
              </a:extLst>
            </p:cNvPr>
            <p:cNvSpPr txBox="1"/>
            <p:nvPr/>
          </p:nvSpPr>
          <p:spPr>
            <a:xfrm>
              <a:off x="211417" y="4060547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cxnSp>
          <p:nvCxnSpPr>
            <p:cNvPr id="44" name="Conector Reto 98">
              <a:extLst>
                <a:ext uri="{FF2B5EF4-FFF2-40B4-BE49-F238E27FC236}">
                  <a16:creationId xmlns:a16="http://schemas.microsoft.com/office/drawing/2014/main" id="{ACE87B2D-E187-1F65-FC95-B288DC4296D1}"/>
                </a:ext>
              </a:extLst>
            </p:cNvPr>
            <p:cNvCxnSpPr>
              <a:cxnSpLocks/>
            </p:cNvCxnSpPr>
            <p:nvPr/>
          </p:nvCxnSpPr>
          <p:spPr>
            <a:xfrm>
              <a:off x="2910706" y="1687908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CaixaDeTexto 8">
              <a:extLst>
                <a:ext uri="{FF2B5EF4-FFF2-40B4-BE49-F238E27FC236}">
                  <a16:creationId xmlns:a16="http://schemas.microsoft.com/office/drawing/2014/main" id="{C55DFCB6-E40B-6872-F391-4F1FEC34E3A9}"/>
                </a:ext>
              </a:extLst>
            </p:cNvPr>
            <p:cNvSpPr txBox="1"/>
            <p:nvPr/>
          </p:nvSpPr>
          <p:spPr>
            <a:xfrm>
              <a:off x="874631" y="1816366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23/12 segunda-feira</a:t>
              </a:r>
            </a:p>
          </p:txBody>
        </p:sp>
        <p:sp>
          <p:nvSpPr>
            <p:cNvPr id="46" name="CaixaDeTexto 10">
              <a:extLst>
                <a:ext uri="{FF2B5EF4-FFF2-40B4-BE49-F238E27FC236}">
                  <a16:creationId xmlns:a16="http://schemas.microsoft.com/office/drawing/2014/main" id="{F5D69A06-38E3-1074-D7CF-3EF84EB13839}"/>
                </a:ext>
              </a:extLst>
            </p:cNvPr>
            <p:cNvSpPr txBox="1"/>
            <p:nvPr/>
          </p:nvSpPr>
          <p:spPr>
            <a:xfrm>
              <a:off x="877051" y="2094525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Antes x Depois</a:t>
              </a:r>
            </a:p>
          </p:txBody>
        </p:sp>
        <p:sp>
          <p:nvSpPr>
            <p:cNvPr id="47" name="CaixaDeTexto 12">
              <a:extLst>
                <a:ext uri="{FF2B5EF4-FFF2-40B4-BE49-F238E27FC236}">
                  <a16:creationId xmlns:a16="http://schemas.microsoft.com/office/drawing/2014/main" id="{01050EE1-E7E4-7099-8677-02037EEE2C7F}"/>
                </a:ext>
              </a:extLst>
            </p:cNvPr>
            <p:cNvSpPr txBox="1"/>
            <p:nvPr/>
          </p:nvSpPr>
          <p:spPr>
            <a:xfrm>
              <a:off x="866273" y="3286723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Post estático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48" name="CaixaDeTexto 14">
              <a:extLst>
                <a:ext uri="{FF2B5EF4-FFF2-40B4-BE49-F238E27FC236}">
                  <a16:creationId xmlns:a16="http://schemas.microsoft.com/office/drawing/2014/main" id="{957967B2-D738-B627-4FA3-5B61BA46BF2D}"/>
                </a:ext>
              </a:extLst>
            </p:cNvPr>
            <p:cNvSpPr txBox="1"/>
            <p:nvPr/>
          </p:nvSpPr>
          <p:spPr>
            <a:xfrm>
              <a:off x="866273" y="3616566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49" name="CaixaDeTexto 15">
              <a:extLst>
                <a:ext uri="{FF2B5EF4-FFF2-40B4-BE49-F238E27FC236}">
                  <a16:creationId xmlns:a16="http://schemas.microsoft.com/office/drawing/2014/main" id="{4F8939E1-CDBD-5F6D-783F-3753FAE9F918}"/>
                </a:ext>
              </a:extLst>
            </p:cNvPr>
            <p:cNvSpPr txBox="1"/>
            <p:nvPr/>
          </p:nvSpPr>
          <p:spPr>
            <a:xfrm>
              <a:off x="211416" y="4306768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Demonstrar a transformação dos espaços com móveis planejados, destacando a diferença visual e funcional que esses móveis proporcionam.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184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5" y="564945"/>
            <a:ext cx="7074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Quinta semana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426977" y="6463627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3C5FEA-D0F1-1726-7659-DC267AA059FA}"/>
              </a:ext>
            </a:extLst>
          </p:cNvPr>
          <p:cNvGrpSpPr/>
          <p:nvPr/>
        </p:nvGrpSpPr>
        <p:grpSpPr>
          <a:xfrm>
            <a:off x="3294020" y="1687908"/>
            <a:ext cx="5603960" cy="3482183"/>
            <a:chOff x="5964648" y="1687908"/>
            <a:chExt cx="5603960" cy="3482183"/>
          </a:xfrm>
        </p:grpSpPr>
        <p:sp>
          <p:nvSpPr>
            <p:cNvPr id="10" name="CaixaDeTexto 8">
              <a:extLst>
                <a:ext uri="{FF2B5EF4-FFF2-40B4-BE49-F238E27FC236}">
                  <a16:creationId xmlns:a16="http://schemas.microsoft.com/office/drawing/2014/main" id="{E3B30841-F8D6-333C-EEDD-8EF374803C26}"/>
                </a:ext>
              </a:extLst>
            </p:cNvPr>
            <p:cNvSpPr txBox="1"/>
            <p:nvPr/>
          </p:nvSpPr>
          <p:spPr>
            <a:xfrm>
              <a:off x="5971433" y="1814627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2" name="CaixaDeTexto 10">
              <a:extLst>
                <a:ext uri="{FF2B5EF4-FFF2-40B4-BE49-F238E27FC236}">
                  <a16:creationId xmlns:a16="http://schemas.microsoft.com/office/drawing/2014/main" id="{B46DF7AC-34D0-07E1-1371-34EEA5EB8457}"/>
                </a:ext>
              </a:extLst>
            </p:cNvPr>
            <p:cNvSpPr txBox="1"/>
            <p:nvPr/>
          </p:nvSpPr>
          <p:spPr>
            <a:xfrm>
              <a:off x="5971433" y="2102659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4" name="CaixaDeTexto 12">
              <a:extLst>
                <a:ext uri="{FF2B5EF4-FFF2-40B4-BE49-F238E27FC236}">
                  <a16:creationId xmlns:a16="http://schemas.microsoft.com/office/drawing/2014/main" id="{A78678DA-1A1A-4EEE-33CC-EEB982E5E9DE}"/>
                </a:ext>
              </a:extLst>
            </p:cNvPr>
            <p:cNvSpPr txBox="1"/>
            <p:nvPr/>
          </p:nvSpPr>
          <p:spPr>
            <a:xfrm>
              <a:off x="5977239" y="3271372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7" name="CaixaDeTexto 14">
              <a:extLst>
                <a:ext uri="{FF2B5EF4-FFF2-40B4-BE49-F238E27FC236}">
                  <a16:creationId xmlns:a16="http://schemas.microsoft.com/office/drawing/2014/main" id="{0409C057-88D7-E7F7-C154-EDCC97CFC2F8}"/>
                </a:ext>
              </a:extLst>
            </p:cNvPr>
            <p:cNvSpPr txBox="1"/>
            <p:nvPr/>
          </p:nvSpPr>
          <p:spPr>
            <a:xfrm>
              <a:off x="5976078" y="3614827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18" name="CaixaDeTexto 15">
              <a:extLst>
                <a:ext uri="{FF2B5EF4-FFF2-40B4-BE49-F238E27FC236}">
                  <a16:creationId xmlns:a16="http://schemas.microsoft.com/office/drawing/2014/main" id="{EB1AEF46-A630-1B1D-D58C-6F4214FB4CDB}"/>
                </a:ext>
              </a:extLst>
            </p:cNvPr>
            <p:cNvSpPr txBox="1"/>
            <p:nvPr/>
          </p:nvSpPr>
          <p:spPr>
            <a:xfrm>
              <a:off x="5964649" y="4058808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19" name="CaixaDeTexto 8">
              <a:extLst>
                <a:ext uri="{FF2B5EF4-FFF2-40B4-BE49-F238E27FC236}">
                  <a16:creationId xmlns:a16="http://schemas.microsoft.com/office/drawing/2014/main" id="{D5544961-62C3-EEA8-F0E0-328E2E2EF03C}"/>
                </a:ext>
              </a:extLst>
            </p:cNvPr>
            <p:cNvSpPr txBox="1"/>
            <p:nvPr/>
          </p:nvSpPr>
          <p:spPr>
            <a:xfrm>
              <a:off x="6627863" y="1814627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30/12 segunda-feira</a:t>
              </a:r>
            </a:p>
          </p:txBody>
        </p:sp>
        <p:sp>
          <p:nvSpPr>
            <p:cNvPr id="29" name="CaixaDeTexto 10">
              <a:extLst>
                <a:ext uri="{FF2B5EF4-FFF2-40B4-BE49-F238E27FC236}">
                  <a16:creationId xmlns:a16="http://schemas.microsoft.com/office/drawing/2014/main" id="{4C8225CA-DD8E-EE8D-B3BC-83E701B4F186}"/>
                </a:ext>
              </a:extLst>
            </p:cNvPr>
            <p:cNvSpPr txBox="1"/>
            <p:nvPr/>
          </p:nvSpPr>
          <p:spPr>
            <a:xfrm>
              <a:off x="6630283" y="2092786"/>
              <a:ext cx="203365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Antes x Depois</a:t>
              </a:r>
            </a:p>
          </p:txBody>
        </p:sp>
        <p:sp>
          <p:nvSpPr>
            <p:cNvPr id="35" name="CaixaDeTexto 12">
              <a:extLst>
                <a:ext uri="{FF2B5EF4-FFF2-40B4-BE49-F238E27FC236}">
                  <a16:creationId xmlns:a16="http://schemas.microsoft.com/office/drawing/2014/main" id="{F42BAC77-978E-054B-3609-E3A0D6B7767B}"/>
                </a:ext>
              </a:extLst>
            </p:cNvPr>
            <p:cNvSpPr txBox="1"/>
            <p:nvPr/>
          </p:nvSpPr>
          <p:spPr>
            <a:xfrm>
              <a:off x="6619505" y="3284984"/>
              <a:ext cx="96693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Post estático</a:t>
              </a:r>
            </a:p>
          </p:txBody>
        </p:sp>
        <p:sp>
          <p:nvSpPr>
            <p:cNvPr id="36" name="CaixaDeTexto 14">
              <a:extLst>
                <a:ext uri="{FF2B5EF4-FFF2-40B4-BE49-F238E27FC236}">
                  <a16:creationId xmlns:a16="http://schemas.microsoft.com/office/drawing/2014/main" id="{063918BA-383E-2B96-6B83-E1C2C4B7519D}"/>
                </a:ext>
              </a:extLst>
            </p:cNvPr>
            <p:cNvSpPr txBox="1"/>
            <p:nvPr/>
          </p:nvSpPr>
          <p:spPr>
            <a:xfrm>
              <a:off x="6619505" y="3614827"/>
              <a:ext cx="48603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Meio</a:t>
              </a:r>
            </a:p>
          </p:txBody>
        </p:sp>
        <p:sp>
          <p:nvSpPr>
            <p:cNvPr id="37" name="CaixaDeTexto 15">
              <a:extLst>
                <a:ext uri="{FF2B5EF4-FFF2-40B4-BE49-F238E27FC236}">
                  <a16:creationId xmlns:a16="http://schemas.microsoft.com/office/drawing/2014/main" id="{2276CBD6-5F8F-D870-DF83-FBBAA27FEC28}"/>
                </a:ext>
              </a:extLst>
            </p:cNvPr>
            <p:cNvSpPr txBox="1"/>
            <p:nvPr/>
          </p:nvSpPr>
          <p:spPr>
            <a:xfrm>
              <a:off x="5964648" y="4305029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Demonstrar a transformação dos espaços com móveis planejados, destacando a diferença visual e funcional que esses móveis proporcionam.</a:t>
              </a:r>
            </a:p>
          </p:txBody>
        </p:sp>
        <p:cxnSp>
          <p:nvCxnSpPr>
            <p:cNvPr id="24" name="Conector Reto 98">
              <a:extLst>
                <a:ext uri="{FF2B5EF4-FFF2-40B4-BE49-F238E27FC236}">
                  <a16:creationId xmlns:a16="http://schemas.microsoft.com/office/drawing/2014/main" id="{6ACBCD83-B468-8AB2-4DE7-CBC170B6A977}"/>
                </a:ext>
              </a:extLst>
            </p:cNvPr>
            <p:cNvCxnSpPr>
              <a:cxnSpLocks/>
            </p:cNvCxnSpPr>
            <p:nvPr/>
          </p:nvCxnSpPr>
          <p:spPr>
            <a:xfrm>
              <a:off x="8624310" y="1687908"/>
              <a:ext cx="0" cy="3482183"/>
            </a:xfrm>
            <a:prstGeom prst="line">
              <a:avLst/>
            </a:prstGeom>
            <a:ln w="25400">
              <a:solidFill>
                <a:srgbClr val="04D9C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aixaDeTexto 8">
              <a:extLst>
                <a:ext uri="{FF2B5EF4-FFF2-40B4-BE49-F238E27FC236}">
                  <a16:creationId xmlns:a16="http://schemas.microsoft.com/office/drawing/2014/main" id="{1A221037-7A17-CD86-28DF-770E96C58C70}"/>
                </a:ext>
              </a:extLst>
            </p:cNvPr>
            <p:cNvSpPr txBox="1"/>
            <p:nvPr/>
          </p:nvSpPr>
          <p:spPr>
            <a:xfrm>
              <a:off x="8876102" y="1816366"/>
              <a:ext cx="56545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Data: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26" name="CaixaDeTexto 10">
              <a:extLst>
                <a:ext uri="{FF2B5EF4-FFF2-40B4-BE49-F238E27FC236}">
                  <a16:creationId xmlns:a16="http://schemas.microsoft.com/office/drawing/2014/main" id="{02F2FB8B-1E2E-1D0A-503B-1EA0666A30E1}"/>
                </a:ext>
              </a:extLst>
            </p:cNvPr>
            <p:cNvSpPr txBox="1"/>
            <p:nvPr/>
          </p:nvSpPr>
          <p:spPr>
            <a:xfrm>
              <a:off x="8876102" y="2104398"/>
              <a:ext cx="63170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Tema: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7" name="CaixaDeTexto 12">
              <a:extLst>
                <a:ext uri="{FF2B5EF4-FFF2-40B4-BE49-F238E27FC236}">
                  <a16:creationId xmlns:a16="http://schemas.microsoft.com/office/drawing/2014/main" id="{F2BBABDC-6067-B035-3318-A96ED73C7FD3}"/>
                </a:ext>
              </a:extLst>
            </p:cNvPr>
            <p:cNvSpPr txBox="1"/>
            <p:nvPr/>
          </p:nvSpPr>
          <p:spPr>
            <a:xfrm>
              <a:off x="8881908" y="3273111"/>
              <a:ext cx="77136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Formato: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28" name="CaixaDeTexto 14">
              <a:extLst>
                <a:ext uri="{FF2B5EF4-FFF2-40B4-BE49-F238E27FC236}">
                  <a16:creationId xmlns:a16="http://schemas.microsoft.com/office/drawing/2014/main" id="{329B5E9C-690C-5611-3313-1D5EFBDD6B68}"/>
                </a:ext>
              </a:extLst>
            </p:cNvPr>
            <p:cNvSpPr txBox="1"/>
            <p:nvPr/>
          </p:nvSpPr>
          <p:spPr>
            <a:xfrm>
              <a:off x="8880747" y="3616566"/>
              <a:ext cx="5405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Funil:</a:t>
              </a:r>
              <a:endParaRPr lang="pt-BR" sz="1000" dirty="0">
                <a:latin typeface="Usual Light" panose="020B0403030403020204" pitchFamily="34" charset="77"/>
              </a:endParaRPr>
            </a:p>
          </p:txBody>
        </p:sp>
        <p:sp>
          <p:nvSpPr>
            <p:cNvPr id="30" name="CaixaDeTexto 15">
              <a:extLst>
                <a:ext uri="{FF2B5EF4-FFF2-40B4-BE49-F238E27FC236}">
                  <a16:creationId xmlns:a16="http://schemas.microsoft.com/office/drawing/2014/main" id="{544D2223-89E0-FDDC-569E-2B06DC49B630}"/>
                </a:ext>
              </a:extLst>
            </p:cNvPr>
            <p:cNvSpPr txBox="1"/>
            <p:nvPr/>
          </p:nvSpPr>
          <p:spPr>
            <a:xfrm>
              <a:off x="8869318" y="4060547"/>
              <a:ext cx="130292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pt-BR" sz="1000" b="1" dirty="0">
                  <a:solidFill>
                    <a:srgbClr val="F12193"/>
                  </a:solidFill>
                  <a:latin typeface="Usual" panose="020B0603030403020204" pitchFamily="34" charset="77"/>
                </a:rPr>
                <a:t>Direcionamento: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1" name="CaixaDeTexto 8">
              <a:extLst>
                <a:ext uri="{FF2B5EF4-FFF2-40B4-BE49-F238E27FC236}">
                  <a16:creationId xmlns:a16="http://schemas.microsoft.com/office/drawing/2014/main" id="{70FBCEC0-F74F-C53C-27A0-88D9C5D870B5}"/>
                </a:ext>
              </a:extLst>
            </p:cNvPr>
            <p:cNvSpPr txBox="1"/>
            <p:nvPr/>
          </p:nvSpPr>
          <p:spPr>
            <a:xfrm>
              <a:off x="9532532" y="1816366"/>
              <a:ext cx="119455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31/12 terça-feira</a:t>
              </a:r>
            </a:p>
          </p:txBody>
        </p:sp>
        <p:sp>
          <p:nvSpPr>
            <p:cNvPr id="32" name="CaixaDeTexto 10">
              <a:extLst>
                <a:ext uri="{FF2B5EF4-FFF2-40B4-BE49-F238E27FC236}">
                  <a16:creationId xmlns:a16="http://schemas.microsoft.com/office/drawing/2014/main" id="{8398CC71-1DA0-F8AE-16EB-73811CC0D22F}"/>
                </a:ext>
              </a:extLst>
            </p:cNvPr>
            <p:cNvSpPr txBox="1"/>
            <p:nvPr/>
          </p:nvSpPr>
          <p:spPr>
            <a:xfrm>
              <a:off x="9534952" y="2094525"/>
              <a:ext cx="20336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dirty="0">
                  <a:solidFill>
                    <a:srgbClr val="161F28"/>
                  </a:solidFill>
                  <a:latin typeface="Usual Light" panose="020B0403030403020204" pitchFamily="34" charset="77"/>
                </a:rPr>
                <a:t>Véspera de ano novo/agradecimento</a:t>
              </a:r>
            </a:p>
          </p:txBody>
        </p:sp>
        <p:sp>
          <p:nvSpPr>
            <p:cNvPr id="33" name="CaixaDeTexto 12">
              <a:extLst>
                <a:ext uri="{FF2B5EF4-FFF2-40B4-BE49-F238E27FC236}">
                  <a16:creationId xmlns:a16="http://schemas.microsoft.com/office/drawing/2014/main" id="{19A40F1D-CE74-B39D-898A-89A5E0F37C49}"/>
                </a:ext>
              </a:extLst>
            </p:cNvPr>
            <p:cNvSpPr txBox="1"/>
            <p:nvPr/>
          </p:nvSpPr>
          <p:spPr>
            <a:xfrm>
              <a:off x="9524174" y="3286723"/>
              <a:ext cx="5148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 err="1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Reels</a:t>
              </a:r>
              <a:endParaRPr lang="pt-BR" sz="1000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  <p:sp>
          <p:nvSpPr>
            <p:cNvPr id="34" name="CaixaDeTexto 14">
              <a:extLst>
                <a:ext uri="{FF2B5EF4-FFF2-40B4-BE49-F238E27FC236}">
                  <a16:creationId xmlns:a16="http://schemas.microsoft.com/office/drawing/2014/main" id="{5E7E7EFC-997C-941F-E5DA-F517062BACF9}"/>
                </a:ext>
              </a:extLst>
            </p:cNvPr>
            <p:cNvSpPr txBox="1"/>
            <p:nvPr/>
          </p:nvSpPr>
          <p:spPr>
            <a:xfrm>
              <a:off x="9524174" y="3616566"/>
              <a:ext cx="5052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Usual Light" panose="020B0403030403020204" pitchFamily="34" charset="77"/>
                </a:rPr>
                <a:t>Topo</a:t>
              </a:r>
            </a:p>
          </p:txBody>
        </p:sp>
        <p:sp>
          <p:nvSpPr>
            <p:cNvPr id="38" name="CaixaDeTexto 15">
              <a:extLst>
                <a:ext uri="{FF2B5EF4-FFF2-40B4-BE49-F238E27FC236}">
                  <a16:creationId xmlns:a16="http://schemas.microsoft.com/office/drawing/2014/main" id="{1A6D483B-62BA-BD1D-AF57-30F217EA3D10}"/>
                </a:ext>
              </a:extLst>
            </p:cNvPr>
            <p:cNvSpPr txBox="1"/>
            <p:nvPr/>
          </p:nvSpPr>
          <p:spPr>
            <a:xfrm>
              <a:off x="8869317" y="4306768"/>
              <a:ext cx="269928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00" u="none" strike="noStrike" dirty="0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Um vídeo de agradecimento aos amigos e clientes por mais um ano de parceria e desejar um feliz ano novo para todos e que espera mais um ano </a:t>
              </a:r>
              <a:r>
                <a:rPr lang="pt-BR" sz="1000" u="none" strike="noStrike">
                  <a:solidFill>
                    <a:srgbClr val="161F28"/>
                  </a:solidFill>
                  <a:effectLst/>
                  <a:latin typeface="Usual Light" panose="020B0403030403020204" pitchFamily="34" charset="77"/>
                </a:rPr>
                <a:t>de parceria</a:t>
              </a:r>
              <a:endParaRPr lang="pt-BR" sz="1000" u="none" strike="noStrike" dirty="0">
                <a:solidFill>
                  <a:srgbClr val="161F28"/>
                </a:solidFill>
                <a:effectLst/>
                <a:latin typeface="Usual Light" panose="020B0403030403020204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2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607602" y="2135564"/>
            <a:ext cx="793666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rgbClr val="04D9C4"/>
                </a:solidFill>
                <a:latin typeface="Monument Extended" pitchFamily="2" charset="77"/>
              </a:rPr>
              <a:t>Campanha</a:t>
            </a:r>
          </a:p>
          <a:p>
            <a:r>
              <a:rPr lang="pt-BR" sz="2400" dirty="0">
                <a:solidFill>
                  <a:schemeClr val="bg1"/>
                </a:solidFill>
                <a:latin typeface="Usual Light" panose="020B0403030403020204" pitchFamily="34" charset="0"/>
              </a:rPr>
              <a:t>Troca de Showroom</a:t>
            </a:r>
          </a:p>
          <a:p>
            <a:endParaRPr lang="pt-BR" sz="8000" dirty="0">
              <a:solidFill>
                <a:srgbClr val="04D9C4"/>
              </a:solidFill>
              <a:latin typeface="Monument Extended" pitchFamily="2" charset="77"/>
            </a:endParaRP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995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585B166-EC4F-5F2E-385D-6AD463AD618F}"/>
              </a:ext>
            </a:extLst>
          </p:cNvPr>
          <p:cNvSpPr txBox="1"/>
          <p:nvPr/>
        </p:nvSpPr>
        <p:spPr>
          <a:xfrm>
            <a:off x="268096" y="564945"/>
            <a:ext cx="5245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04D9C4"/>
                </a:solidFill>
                <a:latin typeface="Monument Extended" pitchFamily="2" charset="77"/>
              </a:rPr>
              <a:t>Campanha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23B166A-0FF3-311D-8425-7C3B66FE1863}"/>
              </a:ext>
            </a:extLst>
          </p:cNvPr>
          <p:cNvCxnSpPr>
            <a:cxnSpLocks/>
          </p:cNvCxnSpPr>
          <p:nvPr/>
        </p:nvCxnSpPr>
        <p:spPr>
          <a:xfrm>
            <a:off x="434110" y="369454"/>
            <a:ext cx="953192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E239D5DA-8277-54A6-37DA-A4E9479CB44B}"/>
              </a:ext>
            </a:extLst>
          </p:cNvPr>
          <p:cNvSpPr txBox="1"/>
          <p:nvPr/>
        </p:nvSpPr>
        <p:spPr>
          <a:xfrm>
            <a:off x="10095345" y="238649"/>
            <a:ext cx="19119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Planejamento mensal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FAE103B-DF67-5BD5-5BCF-C525CA290CDB}"/>
              </a:ext>
            </a:extLst>
          </p:cNvPr>
          <p:cNvSpPr txBox="1"/>
          <p:nvPr/>
        </p:nvSpPr>
        <p:spPr>
          <a:xfrm>
            <a:off x="221672" y="6325413"/>
            <a:ext cx="10806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Usual Light" panose="020B0403030403020204" pitchFamily="34" charset="77"/>
              </a:rPr>
              <a:t>Musa Criativa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B74C6B2-3159-47F9-C9A8-467D2D1194EF}"/>
              </a:ext>
            </a:extLst>
          </p:cNvPr>
          <p:cNvCxnSpPr>
            <a:cxnSpLocks/>
          </p:cNvCxnSpPr>
          <p:nvPr/>
        </p:nvCxnSpPr>
        <p:spPr>
          <a:xfrm>
            <a:off x="1302328" y="6456218"/>
            <a:ext cx="10520217" cy="184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107B94B7-8B64-4343-B68A-83E1E99F5BD0}"/>
              </a:ext>
            </a:extLst>
          </p:cNvPr>
          <p:cNvSpPr txBox="1"/>
          <p:nvPr/>
        </p:nvSpPr>
        <p:spPr>
          <a:xfrm>
            <a:off x="434111" y="1647774"/>
            <a:ext cx="630996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12193"/>
                </a:solidFill>
                <a:latin typeface="Usual" panose="020B0603030403020204" pitchFamily="34" charset="77"/>
              </a:rPr>
              <a:t>Troca de Showroom</a:t>
            </a:r>
          </a:p>
          <a:p>
            <a:endParaRPr lang="pt-BR" dirty="0">
              <a:solidFill>
                <a:srgbClr val="F12193"/>
              </a:solidFill>
              <a:latin typeface="Usual" panose="020B0603030403020204" pitchFamily="34" charset="77"/>
            </a:endParaRPr>
          </a:p>
          <a:p>
            <a:r>
              <a:rPr lang="pt-BR" sz="1600" dirty="0">
                <a:latin typeface="Usual Light" panose="020B0403030403020204" pitchFamily="34" charset="77"/>
              </a:rPr>
              <a:t>Incentivar os clientes a comprarem móveis novos, aproveitando a "troca de showroom" da loja, destacando a oportunidade de renovar o lar.</a:t>
            </a:r>
          </a:p>
          <a:p>
            <a:endParaRPr lang="pt-BR" sz="1600" dirty="0">
              <a:latin typeface="Usual Light" panose="020B0403030403020204" pitchFamily="34" charset="77"/>
            </a:endParaRPr>
          </a:p>
          <a:p>
            <a:r>
              <a:rPr lang="pt-BR" sz="1600" dirty="0">
                <a:latin typeface="Usual Light" panose="020B0403030403020204" pitchFamily="34" charset="77"/>
              </a:rPr>
              <a:t>Trabalhar com as formas de pagamento da própria </a:t>
            </a:r>
            <a:r>
              <a:rPr lang="pt-BR" sz="1600" dirty="0" err="1">
                <a:latin typeface="Usual Light" panose="020B0403030403020204" pitchFamily="34" charset="77"/>
              </a:rPr>
              <a:t>Italínea</a:t>
            </a:r>
            <a:r>
              <a:rPr lang="pt-BR" sz="1600" dirty="0">
                <a:latin typeface="Usual Light" panose="020B0403030403020204" pitchFamily="34" charset="77"/>
              </a:rPr>
              <a:t> e desconto a vista.</a:t>
            </a:r>
          </a:p>
          <a:p>
            <a:endParaRPr lang="pt-BR" sz="1600" dirty="0">
              <a:latin typeface="Usual Light" panose="020B0403030403020204" pitchFamily="34" charset="77"/>
            </a:endParaRPr>
          </a:p>
          <a:p>
            <a:r>
              <a:rPr lang="pt-BR" sz="1600" b="1" dirty="0">
                <a:latin typeface="Usual Light" panose="020B0403030403020204" pitchFamily="34" charset="77"/>
              </a:rPr>
              <a:t>Definir</a:t>
            </a:r>
            <a:r>
              <a:rPr lang="pt-BR" sz="1600" dirty="0">
                <a:latin typeface="Usual Light" panose="020B0403030403020204" pitchFamily="34" charset="77"/>
              </a:rPr>
              <a:t>: peças que podemos anunciar do showroom.</a:t>
            </a:r>
          </a:p>
          <a:p>
            <a:endParaRPr lang="pt-BR" sz="1600" dirty="0">
              <a:latin typeface="Usual Light" panose="020B0403030403020204" pitchFamily="34" charset="77"/>
            </a:endParaRPr>
          </a:p>
          <a:p>
            <a:r>
              <a:rPr lang="pt-BR" sz="1600" dirty="0">
                <a:latin typeface="Usual Light" panose="020B0403030403020204" pitchFamily="34" charset="77"/>
              </a:rPr>
              <a:t>Campanha de 1 de dezembro até 31 de janeiro. </a:t>
            </a:r>
            <a:endParaRPr lang="pt-BR" sz="1600" b="1" dirty="0">
              <a:latin typeface="Usual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31625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927</Words>
  <Application>Microsoft Office PowerPoint</Application>
  <PresentationFormat>Widescreen</PresentationFormat>
  <Paragraphs>246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Monument Extended</vt:lpstr>
      <vt:lpstr>Usual</vt:lpstr>
      <vt:lpstr>Usual Light</vt:lpstr>
      <vt:lpstr>Usual Medium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Caroline Piotto</dc:creator>
  <cp:lastModifiedBy>Musa Criativa</cp:lastModifiedBy>
  <cp:revision>404</cp:revision>
  <dcterms:created xsi:type="dcterms:W3CDTF">2024-03-13T13:18:45Z</dcterms:created>
  <dcterms:modified xsi:type="dcterms:W3CDTF">2024-11-21T12:55:51Z</dcterms:modified>
</cp:coreProperties>
</file>

<file path=docProps/thumbnail.jpeg>
</file>